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80" r:id="rId2"/>
    <p:sldId id="281" r:id="rId3"/>
    <p:sldId id="290" r:id="rId4"/>
    <p:sldId id="282" r:id="rId5"/>
    <p:sldId id="294" r:id="rId6"/>
    <p:sldId id="286" r:id="rId7"/>
    <p:sldId id="283" r:id="rId8"/>
    <p:sldId id="291" r:id="rId9"/>
    <p:sldId id="292" r:id="rId10"/>
    <p:sldId id="295" r:id="rId11"/>
    <p:sldId id="288" r:id="rId12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BB"/>
    <a:srgbClr val="00A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94660"/>
  </p:normalViewPr>
  <p:slideViewPr>
    <p:cSldViewPr>
      <p:cViewPr varScale="1">
        <p:scale>
          <a:sx n="105" d="100"/>
          <a:sy n="105" d="100"/>
        </p:scale>
        <p:origin x="171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076" cy="500392"/>
          </a:xfrm>
          <a:prstGeom prst="rect">
            <a:avLst/>
          </a:prstGeom>
        </p:spPr>
        <p:txBody>
          <a:bodyPr vert="horz" lIns="89181" tIns="44591" rIns="89181" bIns="44591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1548" y="0"/>
            <a:ext cx="2985076" cy="500392"/>
          </a:xfrm>
          <a:prstGeom prst="rect">
            <a:avLst/>
          </a:prstGeom>
        </p:spPr>
        <p:txBody>
          <a:bodyPr vert="horz" lIns="89181" tIns="44591" rIns="89181" bIns="44591" rtlCol="0"/>
          <a:lstStyle>
            <a:lvl1pPr algn="r">
              <a:defRPr sz="1200"/>
            </a:lvl1pPr>
          </a:lstStyle>
          <a:p>
            <a:fld id="{F07D9BB7-4E91-4ACF-A49F-0EACB2802067}" type="datetimeFigureOut">
              <a:rPr lang="nl-NL" smtClean="0"/>
              <a:t>10-4-2024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2475"/>
            <a:ext cx="50053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181" tIns="44591" rIns="89181" bIns="4459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509" y="4758383"/>
            <a:ext cx="5511147" cy="4508188"/>
          </a:xfrm>
          <a:prstGeom prst="rect">
            <a:avLst/>
          </a:prstGeom>
        </p:spPr>
        <p:txBody>
          <a:bodyPr vert="horz" lIns="89181" tIns="44591" rIns="89181" bIns="44591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6767"/>
            <a:ext cx="2985076" cy="500392"/>
          </a:xfrm>
          <a:prstGeom prst="rect">
            <a:avLst/>
          </a:prstGeom>
        </p:spPr>
        <p:txBody>
          <a:bodyPr vert="horz" lIns="89181" tIns="44591" rIns="89181" bIns="44591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1548" y="9516767"/>
            <a:ext cx="2985076" cy="500392"/>
          </a:xfrm>
          <a:prstGeom prst="rect">
            <a:avLst/>
          </a:prstGeom>
        </p:spPr>
        <p:txBody>
          <a:bodyPr vert="horz" lIns="89181" tIns="44591" rIns="89181" bIns="44591" rtlCol="0" anchor="b"/>
          <a:lstStyle>
            <a:lvl1pPr algn="r">
              <a:defRPr sz="1200"/>
            </a:lvl1pPr>
          </a:lstStyle>
          <a:p>
            <a:fld id="{7CF086EA-0015-4135-A10A-F1CD0EFE74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66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86EA-0015-4135-A10A-F1CD0EFE7444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45074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86EA-0015-4135-A10A-F1CD0EFE7444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7706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86EA-0015-4135-A10A-F1CD0EFE7444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6280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86EA-0015-4135-A10A-F1CD0EFE744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2909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86EA-0015-4135-A10A-F1CD0EFE744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6985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86EA-0015-4135-A10A-F1CD0EFE744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8977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86EA-0015-4135-A10A-F1CD0EFE744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4256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86EA-0015-4135-A10A-F1CD0EFE744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65344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86EA-0015-4135-A10A-F1CD0EFE744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22838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86EA-0015-4135-A10A-F1CD0EFE7444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92569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F086EA-0015-4135-A10A-F1CD0EFE7444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640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4/10/2024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4/10/2024</a:t>
            </a:fld>
            <a:endParaRPr lang="en-US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/>
              <a:pPr/>
              <a:t>4/10/2024</a:t>
            </a:fld>
            <a:endParaRPr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‹nr.›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3419" y="5589240"/>
            <a:ext cx="8340581" cy="1268760"/>
          </a:xfrm>
          <a:solidFill>
            <a:srgbClr val="FFFFFF"/>
          </a:solidFill>
          <a:ln w="38100">
            <a:noFill/>
            <a:miter lim="800000"/>
          </a:ln>
        </p:spPr>
        <p:txBody>
          <a:bodyPr anchor="ctr" anchorCtr="0">
            <a:normAutofit/>
          </a:bodyPr>
          <a:lstStyle/>
          <a:p>
            <a:r>
              <a:rPr lang="nl-NL" sz="3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Voor elkaar!</a:t>
            </a:r>
            <a:endParaRPr lang="en-GB" sz="3500" dirty="0">
              <a:solidFill>
                <a:srgbClr val="404040"/>
              </a:solidFill>
            </a:endParaRPr>
          </a:p>
        </p:txBody>
      </p:sp>
      <p:pic>
        <p:nvPicPr>
          <p:cNvPr id="17" name="Afbeelding 16"/>
          <p:cNvPicPr/>
          <p:nvPr/>
        </p:nvPicPr>
        <p:blipFill>
          <a:blip r:embed="rId4" cstate="print"/>
          <a:srcRect l="21185" t="19939" r="66738" b="13497"/>
          <a:stretch>
            <a:fillRect/>
          </a:stretch>
        </p:blipFill>
        <p:spPr bwMode="auto">
          <a:xfrm>
            <a:off x="0" y="0"/>
            <a:ext cx="80341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B904400B-11B2-438F-8BB9-240ED09B86BA}"/>
              </a:ext>
            </a:extLst>
          </p:cNvPr>
          <p:cNvSpPr/>
          <p:nvPr/>
        </p:nvSpPr>
        <p:spPr>
          <a:xfrm>
            <a:off x="2280356" y="2839756"/>
            <a:ext cx="499245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endParaRPr lang="nl-NL" dirty="0">
              <a:solidFill>
                <a:srgbClr val="444444"/>
              </a:solidFill>
              <a:latin typeface="Open Sans"/>
            </a:endParaRPr>
          </a:p>
          <a:p>
            <a:pPr eaLnBrk="0" hangingPunct="0">
              <a:defRPr/>
            </a:pPr>
            <a:endParaRPr lang="nl-NL" sz="2800" kern="0" dirty="0">
              <a:solidFill>
                <a:srgbClr val="0070C0"/>
              </a:solidFill>
            </a:endParaRPr>
          </a:p>
        </p:txBody>
      </p:sp>
      <p:pic>
        <p:nvPicPr>
          <p:cNvPr id="9" name="Picture 2" descr="D:\documenten\bert\RVVG\PLAN\website\afbeeldingen\kmkvoorpagina.png">
            <a:extLst>
              <a:ext uri="{FF2B5EF4-FFF2-40B4-BE49-F238E27FC236}">
                <a16:creationId xmlns:a16="http://schemas.microsoft.com/office/drawing/2014/main" id="{5F3F834D-FFD7-45BB-BFB3-676E92E589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 b="9561"/>
          <a:stretch>
            <a:fillRect/>
          </a:stretch>
        </p:blipFill>
        <p:spPr bwMode="auto">
          <a:xfrm flipH="1">
            <a:off x="3548166" y="547439"/>
            <a:ext cx="2175962" cy="2175962"/>
          </a:xfrm>
          <a:prstGeom prst="rect">
            <a:avLst/>
          </a:prstGeom>
          <a:noFill/>
        </p:spPr>
      </p:pic>
      <p:sp>
        <p:nvSpPr>
          <p:cNvPr id="2" name="Rechthoek 1"/>
          <p:cNvSpPr/>
          <p:nvPr/>
        </p:nvSpPr>
        <p:spPr>
          <a:xfrm>
            <a:off x="888150" y="2930168"/>
            <a:ext cx="77768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Algemene </a:t>
            </a:r>
          </a:p>
          <a:p>
            <a:pPr algn="ctr"/>
            <a:r>
              <a:rPr lang="nl-NL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Ledenvergadering van </a:t>
            </a:r>
          </a:p>
          <a:p>
            <a:pPr algn="ctr"/>
            <a:r>
              <a:rPr lang="nl-NL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KorterMaarKrachtig</a:t>
            </a:r>
          </a:p>
          <a:p>
            <a:pPr algn="ctr"/>
            <a:r>
              <a:rPr lang="nl-NL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25 mei 2024</a:t>
            </a:r>
          </a:p>
        </p:txBody>
      </p:sp>
    </p:spTree>
    <p:extLst>
      <p:ext uri="{BB962C8B-B14F-4D97-AF65-F5344CB8AC3E}">
        <p14:creationId xmlns:p14="http://schemas.microsoft.com/office/powerpoint/2010/main" val="2316049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03419" y="5593238"/>
            <a:ext cx="8340581" cy="1264762"/>
          </a:xfrm>
          <a:solidFill>
            <a:srgbClr val="FFFFFF"/>
          </a:solidFill>
          <a:ln w="38100">
            <a:noFill/>
            <a:miter lim="800000"/>
          </a:ln>
        </p:spPr>
        <p:txBody>
          <a:bodyPr anchor="ctr" anchorCtr="0">
            <a:normAutofit/>
          </a:bodyPr>
          <a:lstStyle/>
          <a:p>
            <a:r>
              <a:rPr lang="nl-NL" sz="3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Voor elkaar!</a:t>
            </a:r>
            <a:endParaRPr lang="en-GB" sz="3500" dirty="0">
              <a:solidFill>
                <a:srgbClr val="404040"/>
              </a:solidFill>
            </a:endParaRPr>
          </a:p>
        </p:txBody>
      </p:sp>
      <p:sp>
        <p:nvSpPr>
          <p:cNvPr id="15" name="Text Box 9"/>
          <p:cNvSpPr>
            <a:spLocks noGrp="1" noChangeArrowheads="1"/>
          </p:cNvSpPr>
          <p:nvPr>
            <p:ph type="subTitle" idx="1"/>
          </p:nvPr>
        </p:nvSpPr>
        <p:spPr>
          <a:xfrm>
            <a:off x="2824814" y="5688535"/>
            <a:ext cx="5101209" cy="536125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nl-NL" sz="1600" b="1" noProof="1">
                <a:solidFill>
                  <a:srgbClr val="FFFFFF"/>
                </a:solidFill>
              </a:rPr>
              <a:t> KORTERMAARKRACHTIG, Voor elkaar!</a:t>
            </a:r>
            <a:endParaRPr lang="nl-NL" sz="1600" b="1" dirty="0">
              <a:solidFill>
                <a:srgbClr val="FFFFFF"/>
              </a:solidFill>
            </a:endParaRPr>
          </a:p>
        </p:txBody>
      </p:sp>
      <p:pic>
        <p:nvPicPr>
          <p:cNvPr id="17" name="Afbeelding 16"/>
          <p:cNvPicPr/>
          <p:nvPr/>
        </p:nvPicPr>
        <p:blipFill>
          <a:blip r:embed="rId3" cstate="print"/>
          <a:srcRect l="21185" t="19939" r="66738" b="13497"/>
          <a:stretch>
            <a:fillRect/>
          </a:stretch>
        </p:blipFill>
        <p:spPr bwMode="auto">
          <a:xfrm>
            <a:off x="0" y="0"/>
            <a:ext cx="80341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B904400B-11B2-438F-8BB9-240ED09B86BA}"/>
              </a:ext>
            </a:extLst>
          </p:cNvPr>
          <p:cNvSpPr/>
          <p:nvPr/>
        </p:nvSpPr>
        <p:spPr>
          <a:xfrm>
            <a:off x="2280356" y="2839756"/>
            <a:ext cx="499245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endParaRPr lang="nl-NL" dirty="0">
              <a:solidFill>
                <a:srgbClr val="444444"/>
              </a:solidFill>
              <a:latin typeface="Open Sans"/>
            </a:endParaRPr>
          </a:p>
          <a:p>
            <a:pPr eaLnBrk="0" hangingPunct="0">
              <a:defRPr/>
            </a:pPr>
            <a:endParaRPr lang="nl-NL" sz="2800" kern="0" dirty="0">
              <a:solidFill>
                <a:srgbClr val="0070C0"/>
              </a:solidFill>
            </a:endParaRPr>
          </a:p>
        </p:txBody>
      </p:sp>
      <p:pic>
        <p:nvPicPr>
          <p:cNvPr id="9" name="Picture 2" descr="D:\documenten\bert\RVVG\PLAN\website\afbeeldingen\kmkvoorpagina.png">
            <a:extLst>
              <a:ext uri="{FF2B5EF4-FFF2-40B4-BE49-F238E27FC236}">
                <a16:creationId xmlns:a16="http://schemas.microsoft.com/office/drawing/2014/main" id="{E472D0BA-776D-4835-9E3C-0220D9C27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b="9561"/>
          <a:stretch>
            <a:fillRect/>
          </a:stretch>
        </p:blipFill>
        <p:spPr bwMode="auto">
          <a:xfrm flipH="1">
            <a:off x="7954543" y="5662288"/>
            <a:ext cx="1124744" cy="1124744"/>
          </a:xfrm>
          <a:prstGeom prst="rect">
            <a:avLst/>
          </a:prstGeom>
          <a:noFill/>
        </p:spPr>
      </p:pic>
      <p:sp>
        <p:nvSpPr>
          <p:cNvPr id="2" name="Rechthoek 1"/>
          <p:cNvSpPr/>
          <p:nvPr/>
        </p:nvSpPr>
        <p:spPr>
          <a:xfrm>
            <a:off x="1187624" y="548680"/>
            <a:ext cx="7488832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Bestuursverkiezing</a:t>
            </a:r>
          </a:p>
          <a:p>
            <a:pPr algn="ctr"/>
            <a:endParaRPr lang="nl-NL" dirty="0">
              <a:solidFill>
                <a:srgbClr val="444444"/>
              </a:solidFill>
              <a:latin typeface="Open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Aftredend en niet herkiesbaar: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Nadine Donders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Martin Zandt</a:t>
            </a:r>
            <a:b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nl-NL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Kandidaten: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Nicolaas Bessels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400">
                <a:solidFill>
                  <a:schemeClr val="tx2">
                    <a:lumMod val="60000"/>
                    <a:lumOff val="40000"/>
                  </a:schemeClr>
                </a:solidFill>
              </a:rPr>
              <a:t>Maaike Vogels</a:t>
            </a:r>
            <a:endParaRPr lang="nl-NL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944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3419" y="5589240"/>
            <a:ext cx="8340581" cy="1268760"/>
          </a:xfrm>
          <a:solidFill>
            <a:srgbClr val="FFFFFF"/>
          </a:solidFill>
          <a:ln w="38100">
            <a:noFill/>
            <a:miter lim="800000"/>
          </a:ln>
        </p:spPr>
        <p:txBody>
          <a:bodyPr anchor="ctr" anchorCtr="0">
            <a:normAutofit/>
          </a:bodyPr>
          <a:lstStyle/>
          <a:p>
            <a:r>
              <a:rPr lang="nl-NL" sz="3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KorterMaarKrachtig</a:t>
            </a:r>
            <a:br>
              <a:rPr lang="nl-NL" sz="3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nl-NL" sz="3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Voor elkaar!</a:t>
            </a:r>
            <a:endParaRPr lang="en-GB" sz="3500" dirty="0">
              <a:solidFill>
                <a:srgbClr val="404040"/>
              </a:solidFill>
            </a:endParaRPr>
          </a:p>
        </p:txBody>
      </p:sp>
      <p:pic>
        <p:nvPicPr>
          <p:cNvPr id="17" name="Afbeelding 16"/>
          <p:cNvPicPr/>
          <p:nvPr/>
        </p:nvPicPr>
        <p:blipFill>
          <a:blip r:embed="rId3" cstate="print"/>
          <a:srcRect l="21185" t="19939" r="66738" b="13497"/>
          <a:stretch>
            <a:fillRect/>
          </a:stretch>
        </p:blipFill>
        <p:spPr bwMode="auto">
          <a:xfrm>
            <a:off x="0" y="0"/>
            <a:ext cx="80341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B904400B-11B2-438F-8BB9-240ED09B86BA}"/>
              </a:ext>
            </a:extLst>
          </p:cNvPr>
          <p:cNvSpPr/>
          <p:nvPr/>
        </p:nvSpPr>
        <p:spPr>
          <a:xfrm>
            <a:off x="2280356" y="2839756"/>
            <a:ext cx="499245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endParaRPr lang="nl-NL" dirty="0">
              <a:solidFill>
                <a:srgbClr val="444444"/>
              </a:solidFill>
              <a:latin typeface="Open Sans"/>
            </a:endParaRPr>
          </a:p>
          <a:p>
            <a:pPr eaLnBrk="0" hangingPunct="0">
              <a:defRPr/>
            </a:pPr>
            <a:endParaRPr lang="nl-NL" sz="2800" kern="0" dirty="0">
              <a:solidFill>
                <a:srgbClr val="0070C0"/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1883671" y="1578543"/>
            <a:ext cx="61800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Open Sans"/>
              </a:rPr>
              <a:t>Hartelijk dank voor uw aandacht.</a:t>
            </a:r>
          </a:p>
          <a:p>
            <a:pPr algn="ctr"/>
            <a:r>
              <a:rPr lang="nl-NL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Open Sans"/>
              </a:rPr>
              <a:t>Hebt u </a:t>
            </a:r>
            <a:r>
              <a:rPr lang="nl-NL" sz="3200">
                <a:solidFill>
                  <a:schemeClr val="tx2">
                    <a:lumMod val="60000"/>
                    <a:lumOff val="40000"/>
                  </a:schemeClr>
                </a:solidFill>
                <a:latin typeface="Open Sans"/>
              </a:rPr>
              <a:t>vragen?</a:t>
            </a:r>
          </a:p>
          <a:p>
            <a:pPr algn="ctr"/>
            <a:r>
              <a:rPr lang="nl-NL" sz="3200">
                <a:solidFill>
                  <a:schemeClr val="tx2">
                    <a:lumMod val="60000"/>
                    <a:lumOff val="40000"/>
                  </a:schemeClr>
                </a:solidFill>
                <a:latin typeface="Open Sans"/>
              </a:rPr>
              <a:t> </a:t>
            </a:r>
            <a:endParaRPr lang="nl-NL" sz="3200" dirty="0">
              <a:solidFill>
                <a:schemeClr val="tx2">
                  <a:lumMod val="60000"/>
                  <a:lumOff val="40000"/>
                </a:schemeClr>
              </a:solidFill>
              <a:latin typeface="Open Sans"/>
            </a:endParaRPr>
          </a:p>
        </p:txBody>
      </p:sp>
      <p:pic>
        <p:nvPicPr>
          <p:cNvPr id="7" name="Picture 2" descr="D:\documenten\bert\RVVG\PLAN\website\afbeeldingen\kmkvoorpagina.png">
            <a:extLst>
              <a:ext uri="{FF2B5EF4-FFF2-40B4-BE49-F238E27FC236}">
                <a16:creationId xmlns:a16="http://schemas.microsoft.com/office/drawing/2014/main" id="{ACB312CB-64E6-4753-A4A3-B8EEFC60B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b="9561"/>
          <a:stretch>
            <a:fillRect/>
          </a:stretch>
        </p:blipFill>
        <p:spPr bwMode="auto">
          <a:xfrm flipH="1">
            <a:off x="7956376" y="5661248"/>
            <a:ext cx="1124744" cy="11247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5598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03419" y="5592279"/>
            <a:ext cx="8340581" cy="1264762"/>
          </a:xfrm>
          <a:solidFill>
            <a:srgbClr val="FFFFFF"/>
          </a:solidFill>
          <a:ln w="38100">
            <a:noFill/>
            <a:miter lim="800000"/>
          </a:ln>
        </p:spPr>
        <p:txBody>
          <a:bodyPr anchor="ctr" anchorCtr="0">
            <a:normAutofit/>
          </a:bodyPr>
          <a:lstStyle/>
          <a:p>
            <a:r>
              <a:rPr lang="nl-NL" sz="3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Voor elkaar!</a:t>
            </a:r>
            <a:endParaRPr lang="en-GB" sz="3500" dirty="0">
              <a:solidFill>
                <a:srgbClr val="404040"/>
              </a:solidFill>
            </a:endParaRPr>
          </a:p>
        </p:txBody>
      </p:sp>
      <p:sp>
        <p:nvSpPr>
          <p:cNvPr id="15" name="Text Box 9"/>
          <p:cNvSpPr>
            <a:spLocks noGrp="1" noChangeArrowheads="1"/>
          </p:cNvSpPr>
          <p:nvPr>
            <p:ph type="subTitle" idx="1"/>
          </p:nvPr>
        </p:nvSpPr>
        <p:spPr>
          <a:xfrm>
            <a:off x="2824814" y="5688535"/>
            <a:ext cx="5101209" cy="536125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nl-NL" sz="1600" b="1" noProof="1">
                <a:solidFill>
                  <a:srgbClr val="FFFFFF"/>
                </a:solidFill>
              </a:rPr>
              <a:t> KORTERMAARKRACHTIG, Voor elkaar!</a:t>
            </a:r>
            <a:endParaRPr lang="nl-NL" sz="1600" b="1" dirty="0">
              <a:solidFill>
                <a:srgbClr val="FFFFFF"/>
              </a:solidFill>
            </a:endParaRPr>
          </a:p>
        </p:txBody>
      </p:sp>
      <p:pic>
        <p:nvPicPr>
          <p:cNvPr id="17" name="Afbeelding 16"/>
          <p:cNvPicPr/>
          <p:nvPr/>
        </p:nvPicPr>
        <p:blipFill>
          <a:blip r:embed="rId3" cstate="print"/>
          <a:srcRect l="21185" t="19939" r="66738" b="13497"/>
          <a:stretch>
            <a:fillRect/>
          </a:stretch>
        </p:blipFill>
        <p:spPr bwMode="auto">
          <a:xfrm>
            <a:off x="0" y="0"/>
            <a:ext cx="80341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B904400B-11B2-438F-8BB9-240ED09B86BA}"/>
              </a:ext>
            </a:extLst>
          </p:cNvPr>
          <p:cNvSpPr/>
          <p:nvPr/>
        </p:nvSpPr>
        <p:spPr>
          <a:xfrm>
            <a:off x="2280356" y="2839756"/>
            <a:ext cx="499245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endParaRPr lang="nl-NL" dirty="0">
              <a:solidFill>
                <a:srgbClr val="444444"/>
              </a:solidFill>
              <a:latin typeface="Open Sans"/>
            </a:endParaRPr>
          </a:p>
          <a:p>
            <a:pPr eaLnBrk="0" hangingPunct="0">
              <a:defRPr/>
            </a:pPr>
            <a:endParaRPr lang="nl-NL" sz="2800" kern="0" dirty="0">
              <a:solidFill>
                <a:srgbClr val="0070C0"/>
              </a:solidFill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4609AF-1142-4856-AA95-BD84CB63EB8A}"/>
              </a:ext>
            </a:extLst>
          </p:cNvPr>
          <p:cNvSpPr/>
          <p:nvPr/>
        </p:nvSpPr>
        <p:spPr>
          <a:xfrm>
            <a:off x="1553386" y="632882"/>
            <a:ext cx="726708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Programma</a:t>
            </a:r>
            <a:endParaRPr lang="nl-NL" sz="1400" dirty="0"/>
          </a:p>
        </p:txBody>
      </p:sp>
      <p:pic>
        <p:nvPicPr>
          <p:cNvPr id="9" name="Picture 2" descr="D:\documenten\bert\RVVG\PLAN\website\afbeeldingen\kmkvoorpagina.png">
            <a:extLst>
              <a:ext uri="{FF2B5EF4-FFF2-40B4-BE49-F238E27FC236}">
                <a16:creationId xmlns:a16="http://schemas.microsoft.com/office/drawing/2014/main" id="{9C483069-102F-410B-BA85-9C2AE7732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b="9561"/>
          <a:stretch>
            <a:fillRect/>
          </a:stretch>
        </p:blipFill>
        <p:spPr bwMode="auto">
          <a:xfrm flipH="1">
            <a:off x="7949128" y="5662288"/>
            <a:ext cx="1124744" cy="1124744"/>
          </a:xfrm>
          <a:prstGeom prst="rect">
            <a:avLst/>
          </a:prstGeom>
          <a:noFill/>
        </p:spPr>
      </p:pic>
      <p:sp>
        <p:nvSpPr>
          <p:cNvPr id="2" name="Tekstvak 1"/>
          <p:cNvSpPr txBox="1"/>
          <p:nvPr/>
        </p:nvSpPr>
        <p:spPr>
          <a:xfrm>
            <a:off x="1691680" y="1493490"/>
            <a:ext cx="6912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09:30 – 10:15  Inloop, koffie/thee</a:t>
            </a:r>
            <a:endParaRPr lang="nl-NL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10:15 – 11:15  Algemene ledenvergadering</a:t>
            </a:r>
            <a:endParaRPr lang="nl-NL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11:15 – 11:30  Korte pauze, naar de activiteiten</a:t>
            </a:r>
            <a:endParaRPr lang="nl-NL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11:30 – 12:15  Lezingen, demonstraties, workshops</a:t>
            </a:r>
            <a:endParaRPr lang="nl-NL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12:15 – 12:30  Verrassing</a:t>
            </a:r>
          </a:p>
          <a:p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12:30 – 13:30	Lunch en ontmoeting</a:t>
            </a:r>
          </a:p>
          <a:p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13:30 – 14:30	Tweede sessie activiteiten</a:t>
            </a:r>
            <a:br>
              <a:rPr lang="nl-NL" sz="12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14:30 –  	Bezoek Spoorwegmuseum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302464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10306" y="5593238"/>
            <a:ext cx="8333693" cy="1264762"/>
          </a:xfrm>
          <a:solidFill>
            <a:srgbClr val="FFFFFF"/>
          </a:solidFill>
          <a:ln w="38100">
            <a:noFill/>
            <a:miter lim="800000"/>
          </a:ln>
        </p:spPr>
        <p:txBody>
          <a:bodyPr anchor="ctr" anchorCtr="0">
            <a:normAutofit/>
          </a:bodyPr>
          <a:lstStyle/>
          <a:p>
            <a:r>
              <a:rPr lang="nl-NL" sz="3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Voor elkaar!</a:t>
            </a:r>
            <a:endParaRPr lang="en-GB" sz="3500" dirty="0">
              <a:solidFill>
                <a:srgbClr val="404040"/>
              </a:solidFill>
            </a:endParaRPr>
          </a:p>
        </p:txBody>
      </p:sp>
      <p:sp>
        <p:nvSpPr>
          <p:cNvPr id="15" name="Text Box 9"/>
          <p:cNvSpPr>
            <a:spLocks noGrp="1" noChangeArrowheads="1"/>
          </p:cNvSpPr>
          <p:nvPr>
            <p:ph type="subTitle" idx="1"/>
          </p:nvPr>
        </p:nvSpPr>
        <p:spPr>
          <a:xfrm>
            <a:off x="2824814" y="5688535"/>
            <a:ext cx="5101209" cy="536125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nl-NL" sz="1600" b="1" noProof="1">
                <a:solidFill>
                  <a:srgbClr val="FFFFFF"/>
                </a:solidFill>
              </a:rPr>
              <a:t> KORTERMAARKRACHTIG, Voor elkaar!</a:t>
            </a:r>
            <a:endParaRPr lang="nl-NL" sz="1600" b="1" dirty="0">
              <a:solidFill>
                <a:srgbClr val="FFFFFF"/>
              </a:solidFill>
            </a:endParaRPr>
          </a:p>
        </p:txBody>
      </p:sp>
      <p:pic>
        <p:nvPicPr>
          <p:cNvPr id="17" name="Afbeelding 16"/>
          <p:cNvPicPr/>
          <p:nvPr/>
        </p:nvPicPr>
        <p:blipFill>
          <a:blip r:embed="rId3" cstate="print"/>
          <a:srcRect l="21185" t="19939" r="66738" b="13497"/>
          <a:stretch>
            <a:fillRect/>
          </a:stretch>
        </p:blipFill>
        <p:spPr bwMode="auto">
          <a:xfrm>
            <a:off x="0" y="0"/>
            <a:ext cx="80341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B904400B-11B2-438F-8BB9-240ED09B86BA}"/>
              </a:ext>
            </a:extLst>
          </p:cNvPr>
          <p:cNvSpPr/>
          <p:nvPr/>
        </p:nvSpPr>
        <p:spPr>
          <a:xfrm>
            <a:off x="2280356" y="2839756"/>
            <a:ext cx="499245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endParaRPr lang="nl-NL" dirty="0">
              <a:solidFill>
                <a:srgbClr val="444444"/>
              </a:solidFill>
              <a:latin typeface="Open Sans"/>
            </a:endParaRPr>
          </a:p>
          <a:p>
            <a:pPr eaLnBrk="0" hangingPunct="0">
              <a:defRPr/>
            </a:pPr>
            <a:endParaRPr lang="nl-NL" sz="2800" kern="0" dirty="0">
              <a:solidFill>
                <a:srgbClr val="0070C0"/>
              </a:solidFill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4609AF-1142-4856-AA95-BD84CB63EB8A}"/>
              </a:ext>
            </a:extLst>
          </p:cNvPr>
          <p:cNvSpPr/>
          <p:nvPr/>
        </p:nvSpPr>
        <p:spPr>
          <a:xfrm>
            <a:off x="1484764" y="404664"/>
            <a:ext cx="6984776" cy="5122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nl-NL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Algemene ledenvergadering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Terugblik 2023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Financiën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Onze vrijwilligers in het zonnetje gezet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Plannen voor 2024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Informatievoorziening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Ledencontact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Belangenbehartiging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Statutenwijziging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Bestuursverkiezing</a:t>
            </a:r>
          </a:p>
        </p:txBody>
      </p:sp>
      <p:pic>
        <p:nvPicPr>
          <p:cNvPr id="9" name="Picture 2" descr="D:\documenten\bert\RVVG\PLAN\website\afbeeldingen\kmkvoorpagina.png">
            <a:extLst>
              <a:ext uri="{FF2B5EF4-FFF2-40B4-BE49-F238E27FC236}">
                <a16:creationId xmlns:a16="http://schemas.microsoft.com/office/drawing/2014/main" id="{9C483069-102F-410B-BA85-9C2AE7732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b="9561"/>
          <a:stretch>
            <a:fillRect/>
          </a:stretch>
        </p:blipFill>
        <p:spPr bwMode="auto">
          <a:xfrm flipH="1">
            <a:off x="7956376" y="5662288"/>
            <a:ext cx="1124744" cy="11247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0225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03419" y="5593238"/>
            <a:ext cx="8340581" cy="1264762"/>
          </a:xfrm>
          <a:solidFill>
            <a:srgbClr val="FFFFFF"/>
          </a:solidFill>
          <a:ln w="38100">
            <a:noFill/>
            <a:miter lim="800000"/>
          </a:ln>
        </p:spPr>
        <p:txBody>
          <a:bodyPr anchor="ctr" anchorCtr="0">
            <a:normAutofit/>
          </a:bodyPr>
          <a:lstStyle/>
          <a:p>
            <a:r>
              <a:rPr lang="nl-NL" sz="3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Voor elkaar!</a:t>
            </a:r>
            <a:endParaRPr lang="en-GB" sz="3500" dirty="0">
              <a:solidFill>
                <a:srgbClr val="404040"/>
              </a:solidFill>
            </a:endParaRPr>
          </a:p>
        </p:txBody>
      </p:sp>
      <p:pic>
        <p:nvPicPr>
          <p:cNvPr id="17" name="Afbeelding 16"/>
          <p:cNvPicPr/>
          <p:nvPr/>
        </p:nvPicPr>
        <p:blipFill>
          <a:blip r:embed="rId3" cstate="print"/>
          <a:srcRect l="21185" t="19939" r="66738" b="13497"/>
          <a:stretch>
            <a:fillRect/>
          </a:stretch>
        </p:blipFill>
        <p:spPr bwMode="auto">
          <a:xfrm>
            <a:off x="0" y="0"/>
            <a:ext cx="80341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B904400B-11B2-438F-8BB9-240ED09B86BA}"/>
              </a:ext>
            </a:extLst>
          </p:cNvPr>
          <p:cNvSpPr/>
          <p:nvPr/>
        </p:nvSpPr>
        <p:spPr>
          <a:xfrm>
            <a:off x="2280356" y="2839756"/>
            <a:ext cx="499245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endParaRPr lang="nl-NL" dirty="0">
              <a:solidFill>
                <a:srgbClr val="444444"/>
              </a:solidFill>
              <a:latin typeface="Open Sans"/>
            </a:endParaRPr>
          </a:p>
          <a:p>
            <a:pPr eaLnBrk="0" hangingPunct="0">
              <a:defRPr/>
            </a:pPr>
            <a:endParaRPr lang="nl-NL" sz="2800" kern="0" dirty="0">
              <a:solidFill>
                <a:srgbClr val="0070C0"/>
              </a:solidFill>
            </a:endParaRPr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F8E071D3-DD67-4AA5-BA9C-A4CF7E702F78}"/>
              </a:ext>
            </a:extLst>
          </p:cNvPr>
          <p:cNvSpPr/>
          <p:nvPr/>
        </p:nvSpPr>
        <p:spPr>
          <a:xfrm>
            <a:off x="1475656" y="702378"/>
            <a:ext cx="7704856" cy="4630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KMK in 2023: terugblik</a:t>
            </a:r>
          </a:p>
          <a:p>
            <a:endParaRPr lang="nl-NL" dirty="0">
              <a:solidFill>
                <a:srgbClr val="444444"/>
              </a:solidFill>
              <a:latin typeface="Open Sans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Na corona konden we weer vol aan de slag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Belangenbehartiging wordt steeds belangrijker, er zijn steeds meer vragen om patiëntenparticipatie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 informatievoorziening is op orde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Het aantal leden blijft schommelen rond de 900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Nog steeds problemen met de verstrekking van speciale prothesen / de zorgverzekeraars liggen dwars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nl-N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1" name="Picture 2" descr="D:\documenten\bert\RVVG\PLAN\website\afbeeldingen\kmkvoorpagina.png">
            <a:extLst>
              <a:ext uri="{FF2B5EF4-FFF2-40B4-BE49-F238E27FC236}">
                <a16:creationId xmlns:a16="http://schemas.microsoft.com/office/drawing/2014/main" id="{35289569-F311-4334-9CDB-640FF54A0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b="9561"/>
          <a:stretch>
            <a:fillRect/>
          </a:stretch>
        </p:blipFill>
        <p:spPr bwMode="auto">
          <a:xfrm flipH="1">
            <a:off x="7958940" y="5663247"/>
            <a:ext cx="1124744" cy="1124744"/>
          </a:xfrm>
          <a:prstGeom prst="rect">
            <a:avLst/>
          </a:prstGeom>
          <a:noFill/>
        </p:spPr>
      </p:pic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>
          <a:xfrm>
            <a:off x="7524328" y="5085184"/>
            <a:ext cx="288032" cy="288032"/>
          </a:xfrm>
        </p:spPr>
        <p:txBody>
          <a:bodyPr>
            <a:noAutofit/>
          </a:bodyPr>
          <a:lstStyle/>
          <a:p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68296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03419" y="5593238"/>
            <a:ext cx="8340581" cy="1264762"/>
          </a:xfrm>
          <a:solidFill>
            <a:srgbClr val="FFFFFF"/>
          </a:solidFill>
          <a:ln w="38100">
            <a:noFill/>
            <a:miter lim="800000"/>
          </a:ln>
        </p:spPr>
        <p:txBody>
          <a:bodyPr anchor="ctr" anchorCtr="0">
            <a:normAutofit/>
          </a:bodyPr>
          <a:lstStyle/>
          <a:p>
            <a:r>
              <a:rPr lang="nl-NL" sz="3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Voor elkaar!</a:t>
            </a:r>
            <a:endParaRPr lang="en-GB" sz="3500" dirty="0">
              <a:solidFill>
                <a:srgbClr val="404040"/>
              </a:solidFill>
            </a:endParaRPr>
          </a:p>
        </p:txBody>
      </p:sp>
      <p:sp>
        <p:nvSpPr>
          <p:cNvPr id="15" name="Text Box 9"/>
          <p:cNvSpPr>
            <a:spLocks noGrp="1" noChangeArrowheads="1"/>
          </p:cNvSpPr>
          <p:nvPr>
            <p:ph type="subTitle" idx="1"/>
          </p:nvPr>
        </p:nvSpPr>
        <p:spPr>
          <a:xfrm>
            <a:off x="2824814" y="5688535"/>
            <a:ext cx="5101209" cy="536125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nl-NL" sz="1600" b="1" noProof="1">
                <a:solidFill>
                  <a:srgbClr val="FFFFFF"/>
                </a:solidFill>
              </a:rPr>
              <a:t> KORTERMAARKRACHTIG, Voor elkaar!</a:t>
            </a:r>
            <a:endParaRPr lang="nl-NL" sz="1600" b="1" dirty="0">
              <a:solidFill>
                <a:srgbClr val="FFFFFF"/>
              </a:solidFill>
            </a:endParaRPr>
          </a:p>
        </p:txBody>
      </p:sp>
      <p:pic>
        <p:nvPicPr>
          <p:cNvPr id="17" name="Afbeelding 16"/>
          <p:cNvPicPr/>
          <p:nvPr/>
        </p:nvPicPr>
        <p:blipFill>
          <a:blip r:embed="rId3" cstate="print"/>
          <a:srcRect l="21185" t="19939" r="66738" b="13497"/>
          <a:stretch>
            <a:fillRect/>
          </a:stretch>
        </p:blipFill>
        <p:spPr bwMode="auto">
          <a:xfrm>
            <a:off x="0" y="0"/>
            <a:ext cx="80341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B904400B-11B2-438F-8BB9-240ED09B86BA}"/>
              </a:ext>
            </a:extLst>
          </p:cNvPr>
          <p:cNvSpPr/>
          <p:nvPr/>
        </p:nvSpPr>
        <p:spPr>
          <a:xfrm>
            <a:off x="2280356" y="2839756"/>
            <a:ext cx="499245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endParaRPr lang="nl-NL" dirty="0">
              <a:solidFill>
                <a:srgbClr val="444444"/>
              </a:solidFill>
              <a:latin typeface="Open Sans"/>
            </a:endParaRPr>
          </a:p>
          <a:p>
            <a:pPr eaLnBrk="0" hangingPunct="0">
              <a:defRPr/>
            </a:pPr>
            <a:endParaRPr lang="nl-NL" sz="2800" kern="0" dirty="0">
              <a:solidFill>
                <a:srgbClr val="0070C0"/>
              </a:solidFill>
            </a:endParaRPr>
          </a:p>
        </p:txBody>
      </p:sp>
      <p:pic>
        <p:nvPicPr>
          <p:cNvPr id="9" name="Picture 2" descr="D:\documenten\bert\RVVG\PLAN\website\afbeeldingen\kmkvoorpagina.png">
            <a:extLst>
              <a:ext uri="{FF2B5EF4-FFF2-40B4-BE49-F238E27FC236}">
                <a16:creationId xmlns:a16="http://schemas.microsoft.com/office/drawing/2014/main" id="{E472D0BA-776D-4835-9E3C-0220D9C27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b="9561"/>
          <a:stretch>
            <a:fillRect/>
          </a:stretch>
        </p:blipFill>
        <p:spPr bwMode="auto">
          <a:xfrm flipH="1">
            <a:off x="7954543" y="5662288"/>
            <a:ext cx="1124744" cy="1124744"/>
          </a:xfrm>
          <a:prstGeom prst="rect">
            <a:avLst/>
          </a:prstGeom>
          <a:noFill/>
        </p:spPr>
      </p:pic>
      <p:sp>
        <p:nvSpPr>
          <p:cNvPr id="2" name="Rechthoek 1"/>
          <p:cNvSpPr/>
          <p:nvPr/>
        </p:nvSpPr>
        <p:spPr>
          <a:xfrm>
            <a:off x="1187624" y="548680"/>
            <a:ext cx="748883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De financiën van 2023</a:t>
            </a:r>
          </a:p>
          <a:p>
            <a:pPr algn="ctr"/>
            <a:endParaRPr lang="nl-NL" dirty="0">
              <a:solidFill>
                <a:srgbClr val="444444"/>
              </a:solidFill>
              <a:latin typeface="Open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Jaarrekening gepubliceerd op de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Liquide middelen en vorderingen per 31-12-2023: € 22.000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Inkomsten 2023: € 117.500  onder andere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Contributies: 	  	€ 22.000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Adverteerders K&amp;K: 	€ 30.000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Subsidies: 	  	€ 44.000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Uitgaven 2023: € 120.000, onder andere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Informatievoorziening: 	€ 69.000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Ledenondersteuning:	€ 19.000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Instandhoudingskosten: 	€ 34.000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Subsidie 2024: € 74.500 aangevraagd en gekregen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Décharge penningmeester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378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10306" y="5593238"/>
            <a:ext cx="8333693" cy="1264762"/>
          </a:xfrm>
          <a:solidFill>
            <a:srgbClr val="FFFFFF"/>
          </a:solidFill>
          <a:ln w="38100">
            <a:noFill/>
            <a:miter lim="800000"/>
          </a:ln>
        </p:spPr>
        <p:txBody>
          <a:bodyPr anchor="ctr" anchorCtr="0">
            <a:normAutofit/>
          </a:bodyPr>
          <a:lstStyle/>
          <a:p>
            <a:r>
              <a:rPr lang="nl-NL" sz="35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Voor elkaar!</a:t>
            </a:r>
            <a:endParaRPr lang="en-GB" sz="3500" dirty="0">
              <a:solidFill>
                <a:srgbClr val="404040"/>
              </a:solidFill>
            </a:endParaRPr>
          </a:p>
        </p:txBody>
      </p:sp>
      <p:sp>
        <p:nvSpPr>
          <p:cNvPr id="15" name="Text Box 9"/>
          <p:cNvSpPr>
            <a:spLocks noGrp="1" noChangeArrowheads="1"/>
          </p:cNvSpPr>
          <p:nvPr>
            <p:ph type="subTitle" idx="1"/>
          </p:nvPr>
        </p:nvSpPr>
        <p:spPr>
          <a:xfrm>
            <a:off x="2824814" y="5688535"/>
            <a:ext cx="5101209" cy="536125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nl-NL" sz="1600" b="1" noProof="1">
                <a:solidFill>
                  <a:srgbClr val="FFFFFF"/>
                </a:solidFill>
              </a:rPr>
              <a:t> KORTERMAARKRACHTIG, Voor elkaar!</a:t>
            </a:r>
            <a:endParaRPr lang="nl-NL" sz="1600" b="1" dirty="0">
              <a:solidFill>
                <a:srgbClr val="FFFFFF"/>
              </a:solidFill>
            </a:endParaRPr>
          </a:p>
        </p:txBody>
      </p:sp>
      <p:pic>
        <p:nvPicPr>
          <p:cNvPr id="17" name="Afbeelding 16"/>
          <p:cNvPicPr/>
          <p:nvPr/>
        </p:nvPicPr>
        <p:blipFill>
          <a:blip r:embed="rId3" cstate="print"/>
          <a:srcRect l="21185" t="19939" r="66738" b="13497"/>
          <a:stretch>
            <a:fillRect/>
          </a:stretch>
        </p:blipFill>
        <p:spPr bwMode="auto">
          <a:xfrm>
            <a:off x="0" y="0"/>
            <a:ext cx="80341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B904400B-11B2-438F-8BB9-240ED09B86BA}"/>
              </a:ext>
            </a:extLst>
          </p:cNvPr>
          <p:cNvSpPr/>
          <p:nvPr/>
        </p:nvSpPr>
        <p:spPr>
          <a:xfrm>
            <a:off x="2280356" y="2839756"/>
            <a:ext cx="499245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endParaRPr lang="nl-NL" dirty="0">
              <a:solidFill>
                <a:srgbClr val="444444"/>
              </a:solidFill>
              <a:latin typeface="Open Sans"/>
            </a:endParaRPr>
          </a:p>
          <a:p>
            <a:pPr eaLnBrk="0" hangingPunct="0">
              <a:defRPr/>
            </a:pPr>
            <a:endParaRPr lang="nl-NL" sz="2800" kern="0" dirty="0">
              <a:solidFill>
                <a:srgbClr val="0070C0"/>
              </a:solidFill>
            </a:endParaRP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4609AF-1142-4856-AA95-BD84CB63EB8A}"/>
              </a:ext>
            </a:extLst>
          </p:cNvPr>
          <p:cNvSpPr/>
          <p:nvPr/>
        </p:nvSpPr>
        <p:spPr>
          <a:xfrm>
            <a:off x="1484764" y="404664"/>
            <a:ext cx="6984776" cy="5122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nl-NL" sz="4000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rPr>
              <a:t>Onze vrijwilligers in het zonnetje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‘Coördinatoren’ (regionaal) voor revalidatiecentra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Vrijwilligers voor hand- en spandiensten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Vrijwilligerscoördinatoren [afscheid Mary van Dijk]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Verzendhuis  [afscheid Mary Hellings]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Ledencontactpersonen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Columnisten van ‘Kort&amp;Krachtig!’ en de website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Leden werkgroep ‘Op een ander been gezet’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l-NL" sz="2000">
                <a:solidFill>
                  <a:schemeClr val="tx2">
                    <a:lumMod val="60000"/>
                    <a:lumOff val="40000"/>
                  </a:schemeClr>
                </a:solidFill>
              </a:rPr>
              <a:t>Bestuursleden [afscheid Nadine Donders]</a:t>
            </a:r>
            <a:endParaRPr lang="nl-N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nl-NL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Leden van de Raad van Advies</a:t>
            </a:r>
            <a:endParaRPr lang="nl-NL" sz="2000" dirty="0"/>
          </a:p>
        </p:txBody>
      </p:sp>
      <p:pic>
        <p:nvPicPr>
          <p:cNvPr id="9" name="Picture 2" descr="D:\documenten\bert\RVVG\PLAN\website\afbeeldingen\kmkvoorpagina.png">
            <a:extLst>
              <a:ext uri="{FF2B5EF4-FFF2-40B4-BE49-F238E27FC236}">
                <a16:creationId xmlns:a16="http://schemas.microsoft.com/office/drawing/2014/main" id="{9C483069-102F-410B-BA85-9C2AE7732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b="9561"/>
          <a:stretch>
            <a:fillRect/>
          </a:stretch>
        </p:blipFill>
        <p:spPr bwMode="auto">
          <a:xfrm flipH="1">
            <a:off x="7956376" y="5662288"/>
            <a:ext cx="1124744" cy="11247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47655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03419" y="5593238"/>
            <a:ext cx="8340581" cy="1264762"/>
          </a:xfrm>
          <a:solidFill>
            <a:srgbClr val="FFFFFF"/>
          </a:solidFill>
          <a:ln w="38100">
            <a:noFill/>
            <a:miter lim="800000"/>
          </a:ln>
        </p:spPr>
        <p:txBody>
          <a:bodyPr anchor="ctr" anchorCtr="0">
            <a:normAutofit/>
          </a:bodyPr>
          <a:lstStyle/>
          <a:p>
            <a:r>
              <a:rPr lang="nl-NL" sz="3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Voor elkaar!</a:t>
            </a:r>
            <a:endParaRPr lang="en-GB" sz="3500" dirty="0">
              <a:solidFill>
                <a:srgbClr val="404040"/>
              </a:solidFill>
            </a:endParaRPr>
          </a:p>
        </p:txBody>
      </p:sp>
      <p:sp>
        <p:nvSpPr>
          <p:cNvPr id="15" name="Text Box 9"/>
          <p:cNvSpPr>
            <a:spLocks noGrp="1" noChangeArrowheads="1"/>
          </p:cNvSpPr>
          <p:nvPr>
            <p:ph type="subTitle" idx="1"/>
          </p:nvPr>
        </p:nvSpPr>
        <p:spPr>
          <a:xfrm>
            <a:off x="2824814" y="5688535"/>
            <a:ext cx="5101209" cy="536125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nl-NL" sz="1600" b="1" noProof="1">
                <a:solidFill>
                  <a:srgbClr val="FFFFFF"/>
                </a:solidFill>
              </a:rPr>
              <a:t> KORTERMAARKRACHTIG, Voor elkaar!</a:t>
            </a:r>
            <a:endParaRPr lang="nl-NL" sz="1600" b="1" dirty="0">
              <a:solidFill>
                <a:srgbClr val="FFFFFF"/>
              </a:solidFill>
            </a:endParaRPr>
          </a:p>
        </p:txBody>
      </p:sp>
      <p:pic>
        <p:nvPicPr>
          <p:cNvPr id="17" name="Afbeelding 16"/>
          <p:cNvPicPr/>
          <p:nvPr/>
        </p:nvPicPr>
        <p:blipFill>
          <a:blip r:embed="rId3" cstate="print"/>
          <a:srcRect l="21185" t="19939" r="66738" b="13497"/>
          <a:stretch>
            <a:fillRect/>
          </a:stretch>
        </p:blipFill>
        <p:spPr bwMode="auto">
          <a:xfrm>
            <a:off x="0" y="0"/>
            <a:ext cx="80341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B904400B-11B2-438F-8BB9-240ED09B86BA}"/>
              </a:ext>
            </a:extLst>
          </p:cNvPr>
          <p:cNvSpPr/>
          <p:nvPr/>
        </p:nvSpPr>
        <p:spPr>
          <a:xfrm>
            <a:off x="2280356" y="2839756"/>
            <a:ext cx="499245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endParaRPr lang="nl-NL" dirty="0">
              <a:solidFill>
                <a:srgbClr val="444444"/>
              </a:solidFill>
              <a:latin typeface="Open Sans"/>
            </a:endParaRPr>
          </a:p>
          <a:p>
            <a:pPr eaLnBrk="0" hangingPunct="0">
              <a:defRPr/>
            </a:pPr>
            <a:endParaRPr lang="nl-NL" sz="2800" kern="0" dirty="0">
              <a:solidFill>
                <a:srgbClr val="0070C0"/>
              </a:solidFill>
            </a:endParaRPr>
          </a:p>
        </p:txBody>
      </p:sp>
      <p:pic>
        <p:nvPicPr>
          <p:cNvPr id="9" name="Picture 2" descr="D:\documenten\bert\RVVG\PLAN\website\afbeeldingen\kmkvoorpagina.png">
            <a:extLst>
              <a:ext uri="{FF2B5EF4-FFF2-40B4-BE49-F238E27FC236}">
                <a16:creationId xmlns:a16="http://schemas.microsoft.com/office/drawing/2014/main" id="{E472D0BA-776D-4835-9E3C-0220D9C27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b="9561"/>
          <a:stretch>
            <a:fillRect/>
          </a:stretch>
        </p:blipFill>
        <p:spPr bwMode="auto">
          <a:xfrm flipH="1">
            <a:off x="7954543" y="5662288"/>
            <a:ext cx="1124744" cy="1124744"/>
          </a:xfrm>
          <a:prstGeom prst="rect">
            <a:avLst/>
          </a:prstGeom>
          <a:noFill/>
        </p:spPr>
      </p:pic>
      <p:sp>
        <p:nvSpPr>
          <p:cNvPr id="2" name="Rechthoek 1"/>
          <p:cNvSpPr/>
          <p:nvPr/>
        </p:nvSpPr>
        <p:spPr>
          <a:xfrm>
            <a:off x="1187624" y="548680"/>
            <a:ext cx="7488832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KMK in 2024: Informatievoorziening</a:t>
            </a:r>
          </a:p>
          <a:p>
            <a:endParaRPr lang="nl-NL" dirty="0">
              <a:solidFill>
                <a:srgbClr val="444444"/>
              </a:solidFill>
              <a:latin typeface="Open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Informatiestands bij inloopdagen, informatiedagen en prothesegebruikersdagen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Vier nummers ‘Kort&amp;Krachtig!’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Herdruk brochures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Website Nadeamputatie.nl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Website KorterMaarKrachtig wordt vernieuwd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Facebookpagina, X en LinkedIn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879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03419" y="5593238"/>
            <a:ext cx="8340581" cy="1264762"/>
          </a:xfrm>
          <a:solidFill>
            <a:srgbClr val="FFFFFF"/>
          </a:solidFill>
          <a:ln w="38100">
            <a:noFill/>
            <a:miter lim="800000"/>
          </a:ln>
        </p:spPr>
        <p:txBody>
          <a:bodyPr anchor="ctr" anchorCtr="0">
            <a:normAutofit/>
          </a:bodyPr>
          <a:lstStyle/>
          <a:p>
            <a:r>
              <a:rPr lang="nl-NL" sz="3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Voor elkaar!</a:t>
            </a:r>
            <a:endParaRPr lang="en-GB" sz="3500" dirty="0">
              <a:solidFill>
                <a:srgbClr val="404040"/>
              </a:solidFill>
            </a:endParaRPr>
          </a:p>
        </p:txBody>
      </p:sp>
      <p:sp>
        <p:nvSpPr>
          <p:cNvPr id="15" name="Text Box 9"/>
          <p:cNvSpPr>
            <a:spLocks noGrp="1" noChangeArrowheads="1"/>
          </p:cNvSpPr>
          <p:nvPr>
            <p:ph type="subTitle" idx="1"/>
          </p:nvPr>
        </p:nvSpPr>
        <p:spPr>
          <a:xfrm>
            <a:off x="2824814" y="5688535"/>
            <a:ext cx="5101209" cy="536125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nl-NL" sz="1600" b="1" noProof="1">
                <a:solidFill>
                  <a:srgbClr val="FFFFFF"/>
                </a:solidFill>
              </a:rPr>
              <a:t> KORTERMAARKRACHTIG, Voor elkaar!</a:t>
            </a:r>
            <a:endParaRPr lang="nl-NL" sz="1600" b="1" dirty="0">
              <a:solidFill>
                <a:srgbClr val="FFFFFF"/>
              </a:solidFill>
            </a:endParaRPr>
          </a:p>
        </p:txBody>
      </p:sp>
      <p:pic>
        <p:nvPicPr>
          <p:cNvPr id="17" name="Afbeelding 16"/>
          <p:cNvPicPr/>
          <p:nvPr/>
        </p:nvPicPr>
        <p:blipFill>
          <a:blip r:embed="rId3" cstate="print"/>
          <a:srcRect l="21185" t="19939" r="66738" b="13497"/>
          <a:stretch>
            <a:fillRect/>
          </a:stretch>
        </p:blipFill>
        <p:spPr bwMode="auto">
          <a:xfrm>
            <a:off x="0" y="0"/>
            <a:ext cx="80341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B904400B-11B2-438F-8BB9-240ED09B86BA}"/>
              </a:ext>
            </a:extLst>
          </p:cNvPr>
          <p:cNvSpPr/>
          <p:nvPr/>
        </p:nvSpPr>
        <p:spPr>
          <a:xfrm>
            <a:off x="2280356" y="2839756"/>
            <a:ext cx="499245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endParaRPr lang="nl-NL" dirty="0">
              <a:solidFill>
                <a:srgbClr val="444444"/>
              </a:solidFill>
              <a:latin typeface="Open Sans"/>
            </a:endParaRPr>
          </a:p>
          <a:p>
            <a:pPr eaLnBrk="0" hangingPunct="0">
              <a:defRPr/>
            </a:pPr>
            <a:endParaRPr lang="nl-NL" sz="2800" kern="0" dirty="0">
              <a:solidFill>
                <a:srgbClr val="0070C0"/>
              </a:solidFill>
            </a:endParaRPr>
          </a:p>
        </p:txBody>
      </p:sp>
      <p:pic>
        <p:nvPicPr>
          <p:cNvPr id="9" name="Picture 2" descr="D:\documenten\bert\RVVG\PLAN\website\afbeeldingen\kmkvoorpagina.png">
            <a:extLst>
              <a:ext uri="{FF2B5EF4-FFF2-40B4-BE49-F238E27FC236}">
                <a16:creationId xmlns:a16="http://schemas.microsoft.com/office/drawing/2014/main" id="{E472D0BA-776D-4835-9E3C-0220D9C27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b="9561"/>
          <a:stretch>
            <a:fillRect/>
          </a:stretch>
        </p:blipFill>
        <p:spPr bwMode="auto">
          <a:xfrm flipH="1">
            <a:off x="7954543" y="5662288"/>
            <a:ext cx="1124744" cy="1124744"/>
          </a:xfrm>
          <a:prstGeom prst="rect">
            <a:avLst/>
          </a:prstGeom>
          <a:noFill/>
        </p:spPr>
      </p:pic>
      <p:sp>
        <p:nvSpPr>
          <p:cNvPr id="2" name="Rechthoek 1"/>
          <p:cNvSpPr/>
          <p:nvPr/>
        </p:nvSpPr>
        <p:spPr>
          <a:xfrm>
            <a:off x="1187624" y="300599"/>
            <a:ext cx="748883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KMK in 2024: Ledencontact</a:t>
            </a:r>
          </a:p>
          <a:p>
            <a:endParaRPr lang="nl-NL" sz="1600" dirty="0">
              <a:solidFill>
                <a:srgbClr val="444444"/>
              </a:solidFill>
              <a:latin typeface="Open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Inloopochtenden en –middagen 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Rijndam Rotterdam, Laurens Intermezzo Rotterdam, St. Maartenskliniek Nijmegen, Beatrixoord Haren/Groningen, Vogellanden Zwolle, Roessingh Enschede, De Hoogstraat Utrecht, Revalidatie Friesland Beetsterzwaag, </a:t>
            </a:r>
            <a:r>
              <a:rPr lang="nl-NL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Merem</a:t>
            </a:r>
            <a:r>
              <a:rPr lang="nl-N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Hilversum, </a:t>
            </a:r>
            <a:r>
              <a:rPr lang="nl-NL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Merem</a:t>
            </a:r>
            <a:r>
              <a:rPr lang="nl-N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Almere, Goes, </a:t>
            </a:r>
            <a:r>
              <a:rPr lang="nl-NL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Reade</a:t>
            </a:r>
            <a:r>
              <a:rPr lang="nl-N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Amsterdam </a:t>
            </a:r>
            <a:br>
              <a:rPr lang="nl-N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nl-NL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Prothesegebruikersdagen en beweegdagen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Prothesegebruikersdag in Dordrecht, Goes, Eindhoven en Zwolle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Beweegdagen in o.a. Apeldoorn, Zwolle en Groningen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Zwemfeest 10- van ‘Op een ander been gezet’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Zeilweekend 10+ van ‘Op een ander been gezet’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BuitenBeentjesDag</a:t>
            </a:r>
            <a:endParaRPr lang="nl-NL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Ledendagen</a:t>
            </a:r>
          </a:p>
        </p:txBody>
      </p:sp>
    </p:spTree>
    <p:extLst>
      <p:ext uri="{BB962C8B-B14F-4D97-AF65-F5344CB8AC3E}">
        <p14:creationId xmlns:p14="http://schemas.microsoft.com/office/powerpoint/2010/main" val="1858579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03419" y="5593238"/>
            <a:ext cx="8340581" cy="1264762"/>
          </a:xfrm>
          <a:solidFill>
            <a:srgbClr val="FFFFFF"/>
          </a:solidFill>
          <a:ln w="38100">
            <a:noFill/>
            <a:miter lim="800000"/>
          </a:ln>
        </p:spPr>
        <p:txBody>
          <a:bodyPr anchor="ctr" anchorCtr="0">
            <a:normAutofit/>
          </a:bodyPr>
          <a:lstStyle/>
          <a:p>
            <a:r>
              <a:rPr lang="nl-NL" sz="35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Voor elkaar!</a:t>
            </a:r>
            <a:endParaRPr lang="en-GB" sz="3500" dirty="0">
              <a:solidFill>
                <a:srgbClr val="404040"/>
              </a:solidFill>
            </a:endParaRPr>
          </a:p>
        </p:txBody>
      </p:sp>
      <p:sp>
        <p:nvSpPr>
          <p:cNvPr id="15" name="Text Box 9"/>
          <p:cNvSpPr>
            <a:spLocks noGrp="1" noChangeArrowheads="1"/>
          </p:cNvSpPr>
          <p:nvPr>
            <p:ph type="subTitle" idx="1"/>
          </p:nvPr>
        </p:nvSpPr>
        <p:spPr>
          <a:xfrm>
            <a:off x="2824814" y="5688535"/>
            <a:ext cx="5101209" cy="536125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ts val="600"/>
              </a:spcAft>
            </a:pPr>
            <a:r>
              <a:rPr lang="nl-NL" sz="1600" b="1" noProof="1">
                <a:solidFill>
                  <a:srgbClr val="FFFFFF"/>
                </a:solidFill>
              </a:rPr>
              <a:t> KORTERMAARKRACHTIG, Voor elkaar!</a:t>
            </a:r>
            <a:endParaRPr lang="nl-NL" sz="1600" b="1" dirty="0">
              <a:solidFill>
                <a:srgbClr val="FFFFFF"/>
              </a:solidFill>
            </a:endParaRPr>
          </a:p>
        </p:txBody>
      </p:sp>
      <p:pic>
        <p:nvPicPr>
          <p:cNvPr id="17" name="Afbeelding 16"/>
          <p:cNvPicPr/>
          <p:nvPr/>
        </p:nvPicPr>
        <p:blipFill>
          <a:blip r:embed="rId3" cstate="print"/>
          <a:srcRect l="21185" t="19939" r="66738" b="13497"/>
          <a:stretch>
            <a:fillRect/>
          </a:stretch>
        </p:blipFill>
        <p:spPr bwMode="auto">
          <a:xfrm>
            <a:off x="0" y="0"/>
            <a:ext cx="80341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hthoek 9">
            <a:extLst>
              <a:ext uri="{FF2B5EF4-FFF2-40B4-BE49-F238E27FC236}">
                <a16:creationId xmlns:a16="http://schemas.microsoft.com/office/drawing/2014/main" id="{B904400B-11B2-438F-8BB9-240ED09B86BA}"/>
              </a:ext>
            </a:extLst>
          </p:cNvPr>
          <p:cNvSpPr/>
          <p:nvPr/>
        </p:nvSpPr>
        <p:spPr>
          <a:xfrm>
            <a:off x="2280356" y="2839756"/>
            <a:ext cx="499245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endParaRPr lang="nl-NL" dirty="0">
              <a:solidFill>
                <a:srgbClr val="444444"/>
              </a:solidFill>
              <a:latin typeface="Open Sans"/>
            </a:endParaRPr>
          </a:p>
          <a:p>
            <a:pPr eaLnBrk="0" hangingPunct="0">
              <a:defRPr/>
            </a:pPr>
            <a:endParaRPr lang="nl-NL" sz="2800" kern="0" dirty="0">
              <a:solidFill>
                <a:srgbClr val="0070C0"/>
              </a:solidFill>
            </a:endParaRPr>
          </a:p>
        </p:txBody>
      </p:sp>
      <p:pic>
        <p:nvPicPr>
          <p:cNvPr id="9" name="Picture 2" descr="D:\documenten\bert\RVVG\PLAN\website\afbeeldingen\kmkvoorpagina.png">
            <a:extLst>
              <a:ext uri="{FF2B5EF4-FFF2-40B4-BE49-F238E27FC236}">
                <a16:creationId xmlns:a16="http://schemas.microsoft.com/office/drawing/2014/main" id="{E472D0BA-776D-4835-9E3C-0220D9C27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 b="9561"/>
          <a:stretch>
            <a:fillRect/>
          </a:stretch>
        </p:blipFill>
        <p:spPr bwMode="auto">
          <a:xfrm flipH="1">
            <a:off x="7954543" y="5662288"/>
            <a:ext cx="1124744" cy="1124744"/>
          </a:xfrm>
          <a:prstGeom prst="rect">
            <a:avLst/>
          </a:prstGeom>
          <a:noFill/>
        </p:spPr>
      </p:pic>
      <p:sp>
        <p:nvSpPr>
          <p:cNvPr id="2" name="Rechthoek 1"/>
          <p:cNvSpPr/>
          <p:nvPr/>
        </p:nvSpPr>
        <p:spPr>
          <a:xfrm>
            <a:off x="1187624" y="548680"/>
            <a:ext cx="748883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KMK in 2024: Belangenbehartiging</a:t>
            </a:r>
          </a:p>
          <a:p>
            <a:pPr algn="ctr"/>
            <a:endParaRPr lang="nl-NL" dirty="0">
              <a:solidFill>
                <a:srgbClr val="444444"/>
              </a:solidFill>
              <a:latin typeface="Open Sans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Problemen met de hulpmiddelenverstrekking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Implementatie kwaliteitsstandaard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Overleg met de WAP en de WAP-A van de VRA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Contacten met instrumentmakers en leveranciers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Overleg met zorgverzekeraars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ISPO en IC2A</a:t>
            </a:r>
          </a:p>
        </p:txBody>
      </p:sp>
    </p:spTree>
    <p:extLst>
      <p:ext uri="{BB962C8B-B14F-4D97-AF65-F5344CB8AC3E}">
        <p14:creationId xmlns:p14="http://schemas.microsoft.com/office/powerpoint/2010/main" val="1242590927"/>
      </p:ext>
    </p:extLst>
  </p:cSld>
  <p:clrMapOvr>
    <a:masterClrMapping/>
  </p:clrMapOvr>
</p:sld>
</file>

<file path=ppt/theme/theme1.xml><?xml version="1.0" encoding="utf-8"?>
<a:theme xmlns:a="http://schemas.openxmlformats.org/drawingml/2006/main" name="de hondenspecialist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</TotalTime>
  <Words>564</Words>
  <Application>Microsoft Office PowerPoint</Application>
  <PresentationFormat>Diavoorstelling (4:3)</PresentationFormat>
  <Paragraphs>124</Paragraphs>
  <Slides>11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Open Sans</vt:lpstr>
      <vt:lpstr>de hondenspecialist</vt:lpstr>
      <vt:lpstr>Voor elkaar!</vt:lpstr>
      <vt:lpstr>Voor elkaar!</vt:lpstr>
      <vt:lpstr>Voor elkaar!</vt:lpstr>
      <vt:lpstr>Voor elkaar!</vt:lpstr>
      <vt:lpstr>Voor elkaar!</vt:lpstr>
      <vt:lpstr>Voor elkaar!</vt:lpstr>
      <vt:lpstr>Voor elkaar!</vt:lpstr>
      <vt:lpstr>Voor elkaar!</vt:lpstr>
      <vt:lpstr>Voor elkaar!</vt:lpstr>
      <vt:lpstr>Voor elkaar!</vt:lpstr>
      <vt:lpstr>KorterMaarKrachtig Voor elkaar!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KorterMaarKrachtig</dc:title>
  <dc:creator>Jan Zeddeman</dc:creator>
  <cp:lastModifiedBy>Harry Dietz</cp:lastModifiedBy>
  <cp:revision>77</cp:revision>
  <cp:lastPrinted>2023-05-08T08:19:30Z</cp:lastPrinted>
  <dcterms:created xsi:type="dcterms:W3CDTF">2019-02-19T11:41:40Z</dcterms:created>
  <dcterms:modified xsi:type="dcterms:W3CDTF">2024-04-10T10:10:24Z</dcterms:modified>
</cp:coreProperties>
</file>