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</p:sldMasterIdLst>
  <p:notesMasterIdLst>
    <p:notesMasterId r:id="rId24"/>
  </p:notesMasterIdLst>
  <p:handoutMasterIdLst>
    <p:handoutMasterId r:id="rId25"/>
  </p:handoutMasterIdLst>
  <p:sldIdLst>
    <p:sldId id="630" r:id="rId3"/>
    <p:sldId id="861" r:id="rId4"/>
    <p:sldId id="858" r:id="rId5"/>
    <p:sldId id="862" r:id="rId6"/>
    <p:sldId id="863" r:id="rId7"/>
    <p:sldId id="864" r:id="rId8"/>
    <p:sldId id="868" r:id="rId9"/>
    <p:sldId id="633" r:id="rId10"/>
    <p:sldId id="646" r:id="rId11"/>
    <p:sldId id="842" r:id="rId12"/>
    <p:sldId id="865" r:id="rId13"/>
    <p:sldId id="653" r:id="rId14"/>
    <p:sldId id="825" r:id="rId15"/>
    <p:sldId id="866" r:id="rId16"/>
    <p:sldId id="867" r:id="rId17"/>
    <p:sldId id="654" r:id="rId18"/>
    <p:sldId id="655" r:id="rId19"/>
    <p:sldId id="657" r:id="rId20"/>
    <p:sldId id="658" r:id="rId21"/>
    <p:sldId id="860" r:id="rId22"/>
    <p:sldId id="818" r:id="rId23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657"/>
    <a:srgbClr val="EF9009"/>
    <a:srgbClr val="FAAB01"/>
    <a:srgbClr val="EA530E"/>
    <a:srgbClr val="1B2735"/>
    <a:srgbClr val="000000"/>
    <a:srgbClr val="262626"/>
    <a:srgbClr val="0093E0"/>
    <a:srgbClr val="E12C00"/>
    <a:srgbClr val="85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69" autoAdjust="0"/>
  </p:normalViewPr>
  <p:slideViewPr>
    <p:cSldViewPr snapToGrid="0" snapToObjects="1"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82D6D-BD79-D745-8B2F-2371DF88E4D7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BF363-A09F-504E-83B8-9E17C417B8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824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B3AB0-E759-C14A-A118-3EBF254EA8C8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65D-47E6-6B44-B20F-0E3D727C138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79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45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10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939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31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21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8663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200" dirty="0" err="1" smtClean="0"/>
              <a:t>Evt</a:t>
            </a:r>
            <a:r>
              <a:rPr lang="nl-NL" sz="1200" dirty="0" smtClean="0"/>
              <a:t> verwijderen</a:t>
            </a: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850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05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44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8264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70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558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Sportparticipatie van mensen met een beperking blijft achter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21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Mensen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verschillende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manieren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terecht</a:t>
            </a:r>
            <a:r>
              <a:rPr lang="en-US" baseline="0" dirty="0" smtClean="0"/>
              <a:t>, maar </a:t>
            </a:r>
            <a:r>
              <a:rPr lang="en-US" baseline="0" dirty="0" err="1" smtClean="0"/>
              <a:t>wanneer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doorlopen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het process in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lijnen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stappen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779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93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970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760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38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62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oofdfot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hoek 37"/>
          <p:cNvSpPr/>
          <p:nvPr userDrawn="1"/>
        </p:nvSpPr>
        <p:spPr>
          <a:xfrm>
            <a:off x="0" y="3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rgbClr val="1B2735">
                  <a:alpha val="80000"/>
                </a:srgbClr>
              </a:gs>
              <a:gs pos="0">
                <a:srgbClr val="1B2735"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968" y="3520123"/>
            <a:ext cx="8723302" cy="886791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2968" y="4406914"/>
            <a:ext cx="8723302" cy="501683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rgbClr val="EA530E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9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15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 descr="Fonds Gehandicaptensport Logo (oranje-wit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46" y="2140944"/>
            <a:ext cx="5474908" cy="8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1049734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71469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51290"/>
            <a:ext cx="4040188" cy="274333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371469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51290"/>
            <a:ext cx="4041775" cy="274333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0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35500"/>
            <a:ext cx="4737100" cy="508000"/>
          </a:xfrm>
          <a:solidFill>
            <a:schemeClr val="bg1"/>
          </a:solidFill>
        </p:spPr>
        <p:txBody>
          <a:bodyPr rIns="360000" anchor="ctr"/>
          <a:lstStyle>
            <a:lvl1pPr algn="r">
              <a:defRPr sz="1800" b="1" i="0" cap="none">
                <a:solidFill>
                  <a:srgbClr val="1B2735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37100" y="4635501"/>
            <a:ext cx="4406900" cy="508000"/>
          </a:xfrm>
          <a:solidFill>
            <a:srgbClr val="EA530E"/>
          </a:solidFill>
        </p:spPr>
        <p:txBody>
          <a:bodyPr lIns="108000" anchor="ctr">
            <a:normAutofit/>
          </a:bodyPr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Gelijkbenige driehoek 17"/>
          <p:cNvSpPr/>
          <p:nvPr userDrawn="1"/>
        </p:nvSpPr>
        <p:spPr>
          <a:xfrm>
            <a:off x="4520223" y="4635499"/>
            <a:ext cx="331177" cy="508001"/>
          </a:xfrm>
          <a:custGeom>
            <a:avLst/>
            <a:gdLst>
              <a:gd name="connsiteX0" fmla="*/ 0 w 609600"/>
              <a:gd name="connsiteY0" fmla="*/ 508001 h 508001"/>
              <a:gd name="connsiteX1" fmla="*/ 304800 w 609600"/>
              <a:gd name="connsiteY1" fmla="*/ 0 h 508001"/>
              <a:gd name="connsiteX2" fmla="*/ 609600 w 609600"/>
              <a:gd name="connsiteY2" fmla="*/ 508001 h 508001"/>
              <a:gd name="connsiteX3" fmla="*/ 0 w 609600"/>
              <a:gd name="connsiteY3" fmla="*/ 508001 h 508001"/>
              <a:gd name="connsiteX0" fmla="*/ 0 w 419100"/>
              <a:gd name="connsiteY0" fmla="*/ 508001 h 508001"/>
              <a:gd name="connsiteX1" fmla="*/ 304800 w 419100"/>
              <a:gd name="connsiteY1" fmla="*/ 0 h 508001"/>
              <a:gd name="connsiteX2" fmla="*/ 419100 w 419100"/>
              <a:gd name="connsiteY2" fmla="*/ 508001 h 508001"/>
              <a:gd name="connsiteX3" fmla="*/ 0 w 419100"/>
              <a:gd name="connsiteY3" fmla="*/ 508001 h 508001"/>
              <a:gd name="connsiteX0" fmla="*/ 0 w 331177"/>
              <a:gd name="connsiteY0" fmla="*/ 508001 h 508001"/>
              <a:gd name="connsiteX1" fmla="*/ 216877 w 331177"/>
              <a:gd name="connsiteY1" fmla="*/ 0 h 508001"/>
              <a:gd name="connsiteX2" fmla="*/ 331177 w 331177"/>
              <a:gd name="connsiteY2" fmla="*/ 508001 h 508001"/>
              <a:gd name="connsiteX3" fmla="*/ 0 w 331177"/>
              <a:gd name="connsiteY3" fmla="*/ 508001 h 5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177" h="508001">
                <a:moveTo>
                  <a:pt x="0" y="508001"/>
                </a:moveTo>
                <a:lnTo>
                  <a:pt x="216877" y="0"/>
                </a:lnTo>
                <a:lnTo>
                  <a:pt x="331177" y="508001"/>
                </a:lnTo>
                <a:lnTo>
                  <a:pt x="0" y="508001"/>
                </a:lnTo>
                <a:close/>
              </a:path>
            </a:pathLst>
          </a:custGeom>
          <a:solidFill>
            <a:srgbClr val="EA53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212725" y="146539"/>
            <a:ext cx="6010275" cy="665163"/>
          </a:xfrm>
        </p:spPr>
        <p:txBody>
          <a:bodyPr>
            <a:noAutofit/>
          </a:bodyPr>
          <a:lstStyle>
            <a:lvl1pPr marL="0" indent="0">
              <a:buNone/>
              <a:defRPr sz="3200" b="1" cap="all">
                <a:solidFill>
                  <a:srgbClr val="FFFFFF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212725" y="811213"/>
            <a:ext cx="5530850" cy="3824287"/>
          </a:xfrm>
        </p:spPr>
        <p:txBody>
          <a:bodyPr>
            <a:normAutofit/>
          </a:bodyPr>
          <a:lstStyle>
            <a:lvl1pPr marL="176213" indent="-176213">
              <a:lnSpc>
                <a:spcPct val="90000"/>
              </a:lnSpc>
              <a:defRPr sz="1200">
                <a:solidFill>
                  <a:srgbClr val="FFFFFF"/>
                </a:solidFill>
              </a:defRPr>
            </a:lvl1pPr>
            <a:lvl2pPr marL="625475" indent="-168275">
              <a:lnSpc>
                <a:spcPct val="90000"/>
              </a:lnSpc>
              <a:defRPr sz="1100">
                <a:solidFill>
                  <a:srgbClr val="FFFFFF"/>
                </a:solidFill>
              </a:defRPr>
            </a:lvl2pPr>
            <a:lvl3pPr marL="1074738" indent="-160338">
              <a:lnSpc>
                <a:spcPct val="90000"/>
              </a:lnSpc>
              <a:defRPr sz="105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2397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ofdfot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 userDrawn="1"/>
        </p:nvSpPr>
        <p:spPr>
          <a:xfrm>
            <a:off x="0" y="3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80000"/>
                </a:schemeClr>
              </a:gs>
              <a:gs pos="0">
                <a:schemeClr val="tx1"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anchor="ctr"/>
          <a:lstStyle/>
          <a:p>
            <a:pPr algn="ctr"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968" y="3520123"/>
            <a:ext cx="8723302" cy="886791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2968" y="4406914"/>
            <a:ext cx="8723302" cy="501683"/>
          </a:xfrm>
        </p:spPr>
        <p:txBody>
          <a:bodyPr/>
          <a:lstStyle>
            <a:lvl1pPr marL="0" indent="0" algn="l">
              <a:buNone/>
              <a:defRPr sz="1600" b="0">
                <a:solidFill>
                  <a:srgbClr val="EF9009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D5658-68BF-48D8-96A2-6F1EC16777C8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180524-8518-42C2-9E28-598BE58EB3E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38666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7A540-D297-457C-AC6A-47B976C66B59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D8AD-B3BF-4619-8573-A766530E393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059833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sports_field_sunset_by_anowia-d3e8kal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 b="177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 userDrawn="1"/>
        </p:nvSpPr>
        <p:spPr>
          <a:xfrm>
            <a:off x="0" y="3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0">
                <a:schemeClr val="tx1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anchor="ctr"/>
          <a:lstStyle/>
          <a:p>
            <a:pPr algn="ctr"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6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276225"/>
            <a:ext cx="15922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F5F21-5796-4159-96E5-EF6013E5730A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C8033D-62EA-4EA7-A6E3-9DCF62791D3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417826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24D0-C277-44A7-9743-470EEE8A30DD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A81B-19E2-40B3-A560-DBD80B2FB8A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729941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anchor="ctr"/>
          <a:lstStyle/>
          <a:p>
            <a:pPr algn="ctr"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5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276225"/>
            <a:ext cx="15922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40935"/>
            <a:ext cx="8229600" cy="113612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77065"/>
            <a:ext cx="8229600" cy="1318684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rgbClr val="EF9009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8D41A-E396-4CAB-B196-A206D11920C0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601DFE-AA68-4E96-B37E-AE8757A7558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5796394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9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anchor="ctr"/>
          <a:lstStyle/>
          <a:p>
            <a:pPr algn="ctr"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5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276225"/>
            <a:ext cx="15922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40935"/>
            <a:ext cx="8229600" cy="113612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77065"/>
            <a:ext cx="8229600" cy="1318684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093E-6D91-4387-AC7C-8D743B44BDAE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519F3C-E7DC-4BF4-8643-9B8101FD943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34442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968" y="146538"/>
            <a:ext cx="8718063" cy="1914769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2968" y="2061307"/>
            <a:ext cx="8718064" cy="2686245"/>
          </a:xfrm>
        </p:spPr>
        <p:txBody>
          <a:bodyPr anchor="b"/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2AB0E-B5CC-426B-8920-BE62F3B1FAD5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9DB6-FA45-4835-9CE3-67396FE1113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181288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6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elijkbenige driehoek 17"/>
          <p:cNvSpPr/>
          <p:nvPr userDrawn="1"/>
        </p:nvSpPr>
        <p:spPr>
          <a:xfrm>
            <a:off x="4519613" y="4635500"/>
            <a:ext cx="331787" cy="508000"/>
          </a:xfrm>
          <a:custGeom>
            <a:avLst/>
            <a:gdLst>
              <a:gd name="connsiteX0" fmla="*/ 0 w 609600"/>
              <a:gd name="connsiteY0" fmla="*/ 508001 h 508001"/>
              <a:gd name="connsiteX1" fmla="*/ 304800 w 609600"/>
              <a:gd name="connsiteY1" fmla="*/ 0 h 508001"/>
              <a:gd name="connsiteX2" fmla="*/ 609600 w 609600"/>
              <a:gd name="connsiteY2" fmla="*/ 508001 h 508001"/>
              <a:gd name="connsiteX3" fmla="*/ 0 w 609600"/>
              <a:gd name="connsiteY3" fmla="*/ 508001 h 508001"/>
              <a:gd name="connsiteX0" fmla="*/ 0 w 419100"/>
              <a:gd name="connsiteY0" fmla="*/ 508001 h 508001"/>
              <a:gd name="connsiteX1" fmla="*/ 304800 w 419100"/>
              <a:gd name="connsiteY1" fmla="*/ 0 h 508001"/>
              <a:gd name="connsiteX2" fmla="*/ 419100 w 419100"/>
              <a:gd name="connsiteY2" fmla="*/ 508001 h 508001"/>
              <a:gd name="connsiteX3" fmla="*/ 0 w 419100"/>
              <a:gd name="connsiteY3" fmla="*/ 508001 h 508001"/>
              <a:gd name="connsiteX0" fmla="*/ 0 w 331177"/>
              <a:gd name="connsiteY0" fmla="*/ 508001 h 508001"/>
              <a:gd name="connsiteX1" fmla="*/ 216877 w 331177"/>
              <a:gd name="connsiteY1" fmla="*/ 0 h 508001"/>
              <a:gd name="connsiteX2" fmla="*/ 331177 w 331177"/>
              <a:gd name="connsiteY2" fmla="*/ 508001 h 508001"/>
              <a:gd name="connsiteX3" fmla="*/ 0 w 331177"/>
              <a:gd name="connsiteY3" fmla="*/ 508001 h 5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177" h="508001">
                <a:moveTo>
                  <a:pt x="0" y="508001"/>
                </a:moveTo>
                <a:lnTo>
                  <a:pt x="216877" y="0"/>
                </a:lnTo>
                <a:lnTo>
                  <a:pt x="331177" y="508001"/>
                </a:lnTo>
                <a:lnTo>
                  <a:pt x="0" y="508001"/>
                </a:lnTo>
                <a:close/>
              </a:path>
            </a:pathLst>
          </a:custGeom>
          <a:solidFill>
            <a:srgbClr val="EF9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35500"/>
            <a:ext cx="4737100" cy="508000"/>
          </a:xfrm>
          <a:solidFill>
            <a:schemeClr val="bg1"/>
          </a:solidFill>
        </p:spPr>
        <p:txBody>
          <a:bodyPr rIns="360000"/>
          <a:lstStyle>
            <a:lvl1pPr algn="r">
              <a:defRPr sz="1800" b="1" i="0" cap="non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37100" y="4635501"/>
            <a:ext cx="4406900" cy="508000"/>
          </a:xfrm>
          <a:solidFill>
            <a:srgbClr val="EF9009"/>
          </a:solidFill>
        </p:spPr>
        <p:txBody>
          <a:bodyPr lIns="108000" anchor="ctr"/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212725" y="146539"/>
            <a:ext cx="6010275" cy="665163"/>
          </a:xfrm>
        </p:spPr>
        <p:txBody>
          <a:bodyPr>
            <a:noAutofit/>
          </a:bodyPr>
          <a:lstStyle>
            <a:lvl1pPr marL="0" indent="0">
              <a:buNone/>
              <a:defRPr sz="3200" b="1" cap="all">
                <a:solidFill>
                  <a:srgbClr val="FFFFFF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212725" y="811213"/>
            <a:ext cx="5530850" cy="3824287"/>
          </a:xfrm>
        </p:spPr>
        <p:txBody>
          <a:bodyPr/>
          <a:lstStyle>
            <a:lvl1pPr marL="176213" indent="-176213">
              <a:lnSpc>
                <a:spcPct val="90000"/>
              </a:lnSpc>
              <a:defRPr sz="1200">
                <a:solidFill>
                  <a:srgbClr val="FFFFFF"/>
                </a:solidFill>
              </a:defRPr>
            </a:lvl1pPr>
            <a:lvl2pPr marL="625475" indent="-168275">
              <a:lnSpc>
                <a:spcPct val="90000"/>
              </a:lnSpc>
              <a:defRPr sz="1100">
                <a:solidFill>
                  <a:srgbClr val="FFFFFF"/>
                </a:solidFill>
              </a:defRPr>
            </a:lvl2pPr>
            <a:lvl3pPr marL="1074738" indent="-160338">
              <a:lnSpc>
                <a:spcPct val="90000"/>
              </a:lnSpc>
              <a:defRPr sz="105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52083348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anchor="ctr"/>
          <a:lstStyle/>
          <a:p>
            <a:pPr algn="ctr"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3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F3D1-4F94-4ADC-A27D-48B75D5348C8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4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9906C0-79F8-424F-A389-E13B7542F8E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7207286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anchor="ctr"/>
          <a:lstStyle/>
          <a:p>
            <a:pPr algn="ctr"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3" name="Afbeelding 7" descr="Fonds Gehandicaptensport Logo (oranje-wit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41538"/>
            <a:ext cx="54737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33941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1049734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71469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51290"/>
            <a:ext cx="4040188" cy="274333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371469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51290"/>
            <a:ext cx="4041775" cy="274333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151FD-4BCC-4C10-BA15-275A3E153CD3}" type="datetime1">
              <a:rPr lang="nl-NL" altLang="nl-NL"/>
              <a:pPr>
                <a:defRPr/>
              </a:pPr>
              <a:t>15-5-2023</a:t>
            </a:fld>
            <a:endParaRPr lang="nl-NL" alt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C967-8544-455F-8DBC-1F1F01FDABD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5971517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ports_field_sunset_by_anowia-d3e8kal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 b="1772"/>
          <a:stretch/>
        </p:blipFill>
        <p:spPr>
          <a:xfrm>
            <a:off x="0" y="3"/>
            <a:ext cx="9144000" cy="5143499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rgbClr val="1B2735">
                  <a:alpha val="80000"/>
                </a:srgbClr>
              </a:gs>
              <a:gs pos="0">
                <a:srgbClr val="1B2735"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F9009"/>
              </a:buClr>
              <a:defRPr>
                <a:solidFill>
                  <a:srgbClr val="FFFFFF"/>
                </a:solidFill>
              </a:defRPr>
            </a:lvl1pPr>
            <a:lvl2pPr>
              <a:buClr>
                <a:srgbClr val="EF9009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EF9009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EF9009"/>
              </a:buClr>
              <a:defRPr>
                <a:solidFill>
                  <a:srgbClr val="FFFFFF"/>
                </a:solidFill>
              </a:defRPr>
            </a:lvl4pPr>
            <a:lvl5pPr>
              <a:buClr>
                <a:srgbClr val="EF9009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6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4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1B27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40935"/>
            <a:ext cx="8229600" cy="113612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77065"/>
            <a:ext cx="8229600" cy="131868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rgbClr val="EA530E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2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EA53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40935"/>
            <a:ext cx="8229600" cy="113612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77065"/>
            <a:ext cx="8229600" cy="131868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grpSp>
        <p:nvGrpSpPr>
          <p:cNvPr id="9" name="Groep 8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6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968" y="146538"/>
            <a:ext cx="8718063" cy="1914769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2968" y="2061307"/>
            <a:ext cx="8718064" cy="268624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35500"/>
            <a:ext cx="4737100" cy="508000"/>
          </a:xfrm>
          <a:solidFill>
            <a:schemeClr val="bg1"/>
          </a:solidFill>
        </p:spPr>
        <p:txBody>
          <a:bodyPr rIns="360000" anchor="ctr"/>
          <a:lstStyle>
            <a:lvl1pPr algn="r">
              <a:defRPr sz="1800" b="1" i="0" cap="none">
                <a:solidFill>
                  <a:srgbClr val="1B2735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37100" y="4635501"/>
            <a:ext cx="4406900" cy="508000"/>
          </a:xfrm>
          <a:solidFill>
            <a:srgbClr val="EA530E"/>
          </a:solidFill>
        </p:spPr>
        <p:txBody>
          <a:bodyPr lIns="108000" anchor="ctr">
            <a:normAutofit/>
          </a:bodyPr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Gelijkbenige driehoek 17"/>
          <p:cNvSpPr/>
          <p:nvPr userDrawn="1"/>
        </p:nvSpPr>
        <p:spPr>
          <a:xfrm>
            <a:off x="4520223" y="4635499"/>
            <a:ext cx="331177" cy="508001"/>
          </a:xfrm>
          <a:custGeom>
            <a:avLst/>
            <a:gdLst>
              <a:gd name="connsiteX0" fmla="*/ 0 w 609600"/>
              <a:gd name="connsiteY0" fmla="*/ 508001 h 508001"/>
              <a:gd name="connsiteX1" fmla="*/ 304800 w 609600"/>
              <a:gd name="connsiteY1" fmla="*/ 0 h 508001"/>
              <a:gd name="connsiteX2" fmla="*/ 609600 w 609600"/>
              <a:gd name="connsiteY2" fmla="*/ 508001 h 508001"/>
              <a:gd name="connsiteX3" fmla="*/ 0 w 609600"/>
              <a:gd name="connsiteY3" fmla="*/ 508001 h 508001"/>
              <a:gd name="connsiteX0" fmla="*/ 0 w 419100"/>
              <a:gd name="connsiteY0" fmla="*/ 508001 h 508001"/>
              <a:gd name="connsiteX1" fmla="*/ 304800 w 419100"/>
              <a:gd name="connsiteY1" fmla="*/ 0 h 508001"/>
              <a:gd name="connsiteX2" fmla="*/ 419100 w 419100"/>
              <a:gd name="connsiteY2" fmla="*/ 508001 h 508001"/>
              <a:gd name="connsiteX3" fmla="*/ 0 w 419100"/>
              <a:gd name="connsiteY3" fmla="*/ 508001 h 508001"/>
              <a:gd name="connsiteX0" fmla="*/ 0 w 331177"/>
              <a:gd name="connsiteY0" fmla="*/ 508001 h 508001"/>
              <a:gd name="connsiteX1" fmla="*/ 216877 w 331177"/>
              <a:gd name="connsiteY1" fmla="*/ 0 h 508001"/>
              <a:gd name="connsiteX2" fmla="*/ 331177 w 331177"/>
              <a:gd name="connsiteY2" fmla="*/ 508001 h 508001"/>
              <a:gd name="connsiteX3" fmla="*/ 0 w 331177"/>
              <a:gd name="connsiteY3" fmla="*/ 508001 h 5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177" h="508001">
                <a:moveTo>
                  <a:pt x="0" y="508001"/>
                </a:moveTo>
                <a:lnTo>
                  <a:pt x="216877" y="0"/>
                </a:lnTo>
                <a:lnTo>
                  <a:pt x="331177" y="508001"/>
                </a:lnTo>
                <a:lnTo>
                  <a:pt x="0" y="508001"/>
                </a:lnTo>
                <a:close/>
              </a:path>
            </a:pathLst>
          </a:custGeom>
          <a:solidFill>
            <a:srgbClr val="EA53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212725" y="146539"/>
            <a:ext cx="6010275" cy="665163"/>
          </a:xfrm>
        </p:spPr>
        <p:txBody>
          <a:bodyPr>
            <a:noAutofit/>
          </a:bodyPr>
          <a:lstStyle>
            <a:lvl1pPr marL="0" indent="0">
              <a:buNone/>
              <a:defRPr sz="3200" b="1" cap="all">
                <a:solidFill>
                  <a:srgbClr val="FFFFFF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212725" y="811213"/>
            <a:ext cx="5530850" cy="3824287"/>
          </a:xfrm>
        </p:spPr>
        <p:txBody>
          <a:bodyPr>
            <a:normAutofit/>
          </a:bodyPr>
          <a:lstStyle>
            <a:lvl1pPr marL="176213" indent="-176213">
              <a:lnSpc>
                <a:spcPct val="90000"/>
              </a:lnSpc>
              <a:defRPr sz="1200">
                <a:solidFill>
                  <a:srgbClr val="FFFFFF"/>
                </a:solidFill>
              </a:defRPr>
            </a:lvl1pPr>
            <a:lvl2pPr marL="625475" indent="-168275">
              <a:lnSpc>
                <a:spcPct val="90000"/>
              </a:lnSpc>
              <a:defRPr sz="1100">
                <a:solidFill>
                  <a:srgbClr val="FFFFFF"/>
                </a:solidFill>
              </a:defRPr>
            </a:lvl2pPr>
            <a:lvl3pPr marL="1074738" indent="-160338">
              <a:lnSpc>
                <a:spcPct val="90000"/>
              </a:lnSpc>
              <a:defRPr sz="105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1182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Rechthoek 4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30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1049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3223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48578CD-0548-0F4F-A914-C8629A45FF21}" type="datetimeFigureOut">
              <a:rPr lang="nl-NL" smtClean="0"/>
              <a:pPr/>
              <a:t>15-5-2023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 descr="Fonds Gehandicaptensport 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02" y="275701"/>
            <a:ext cx="1593197" cy="2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1" r:id="rId3"/>
    <p:sldLayoutId id="2147483682" r:id="rId4"/>
    <p:sldLayoutId id="2147483656" r:id="rId5"/>
    <p:sldLayoutId id="2147483671" r:id="rId6"/>
    <p:sldLayoutId id="2147483660" r:id="rId7"/>
    <p:sldLayoutId id="2147483677" r:id="rId8"/>
    <p:sldLayoutId id="2147483655" r:id="rId9"/>
    <p:sldLayoutId id="2147483669" r:id="rId10"/>
    <p:sldLayoutId id="2147483653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tabLst>
          <a:tab pos="2959100" algn="l"/>
        </a:tabLst>
        <a:defRPr sz="2400" b="1" i="0" kern="1200" cap="all">
          <a:solidFill>
            <a:srgbClr val="EA530E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–"/>
        <a:defRPr sz="120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•"/>
        <a:defRPr sz="110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–"/>
        <a:defRPr sz="105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»"/>
        <a:defRPr sz="105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8229600" cy="1049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tekststijl van het model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2C7DA2-3BB9-4C67-97B9-70F55161171B}" type="datetime1">
              <a:rPr lang="nl-NL" altLang="nl-NL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15-5-2023</a:t>
            </a:fld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497F30-FE87-4156-ACA4-3D5134F663EF}" type="slidenum">
              <a:rPr lang="nl-NL" altLang="nl-NL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57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tabLst>
          <a:tab pos="2959100" algn="l"/>
        </a:tabLst>
        <a:defRPr sz="2400" b="1" kern="1200" cap="all">
          <a:solidFill>
            <a:srgbClr val="EF9009"/>
          </a:solidFill>
          <a:latin typeface="Myriad Pro"/>
          <a:ea typeface="ＭＳ Ｐゴシック" charset="-128"/>
          <a:cs typeface="Myriad Pro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  <a:cs typeface="Myriad Pro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  <a:cs typeface="Myriad Pro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  <a:cs typeface="Myriad Pro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  <a:cs typeface="Myriad Pro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tabLst>
          <a:tab pos="2959100" algn="l"/>
        </a:tabLst>
        <a:defRPr sz="2400" b="1">
          <a:solidFill>
            <a:srgbClr val="EF9009"/>
          </a:solidFill>
          <a:latin typeface="Myriad Pro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9009"/>
        </a:buClr>
        <a:buFont typeface="Arial" panose="020B0604020202020204" pitchFamily="34" charset="0"/>
        <a:buChar char="•"/>
        <a:defRPr sz="1400" kern="1200">
          <a:solidFill>
            <a:srgbClr val="404040"/>
          </a:solidFill>
          <a:latin typeface="Myriad Pro"/>
          <a:ea typeface="ＭＳ Ｐゴシック" charset="-128"/>
          <a:cs typeface="Myriad Pro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9009"/>
        </a:buClr>
        <a:buFont typeface="Arial" panose="020B0604020202020204" pitchFamily="34" charset="0"/>
        <a:buChar char="–"/>
        <a:defRPr sz="1200" kern="1200">
          <a:solidFill>
            <a:srgbClr val="404040"/>
          </a:solidFill>
          <a:latin typeface="Myriad Pro"/>
          <a:ea typeface="ＭＳ Ｐゴシック" charset="-128"/>
          <a:cs typeface="Myriad Pro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9009"/>
        </a:buClr>
        <a:buFont typeface="Arial" panose="020B0604020202020204" pitchFamily="34" charset="0"/>
        <a:buChar char="•"/>
        <a:defRPr sz="1100" kern="1200">
          <a:solidFill>
            <a:srgbClr val="404040"/>
          </a:solidFill>
          <a:latin typeface="Myriad Pro"/>
          <a:ea typeface="ＭＳ Ｐゴシック" charset="-128"/>
          <a:cs typeface="Myriad Pro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9009"/>
        </a:buClr>
        <a:buFont typeface="Arial" panose="020B0604020202020204" pitchFamily="34" charset="0"/>
        <a:buChar char="–"/>
        <a:defRPr sz="1000" kern="1200">
          <a:solidFill>
            <a:srgbClr val="404040"/>
          </a:solidFill>
          <a:latin typeface="Myriad Pro"/>
          <a:ea typeface="ＭＳ Ｐゴシック" charset="-128"/>
          <a:cs typeface="Myriad Pro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9009"/>
        </a:buClr>
        <a:buFont typeface="Arial" panose="020B0604020202020204" pitchFamily="34" charset="0"/>
        <a:buChar char="»"/>
        <a:defRPr sz="1000" kern="1200">
          <a:solidFill>
            <a:srgbClr val="404040"/>
          </a:solidFill>
          <a:latin typeface="Myriad Pro"/>
          <a:ea typeface="ＭＳ Ｐゴシック" charset="-128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wo3d9XnQ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wout@fondsgehandicaptensport.nl" TargetMode="External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080" y="0"/>
            <a:ext cx="9149080" cy="514327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E91A4C7E-AA4D-4898-93B5-69306D9FBC73}"/>
              </a:ext>
            </a:extLst>
          </p:cNvPr>
          <p:cNvSpPr/>
          <p:nvPr/>
        </p:nvSpPr>
        <p:spPr>
          <a:xfrm>
            <a:off x="-157480" y="3642360"/>
            <a:ext cx="9342120" cy="154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14" y="37864"/>
            <a:ext cx="3081332" cy="308133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D75E1936-D9F9-43E9-AFCB-B68B1F982E11}"/>
              </a:ext>
            </a:extLst>
          </p:cNvPr>
          <p:cNvSpPr/>
          <p:nvPr/>
        </p:nvSpPr>
        <p:spPr>
          <a:xfrm>
            <a:off x="259080" y="3258408"/>
            <a:ext cx="5463988" cy="49784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UNIEK SPORTEN WORDT MEDE MOGELIJK GEMAAKT DOOR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-5081" y="3799653"/>
            <a:ext cx="9149080" cy="1337909"/>
            <a:chOff x="-5081" y="3799653"/>
            <a:chExt cx="9149080" cy="1337909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2"/>
            <a:stretch/>
          </p:blipFill>
          <p:spPr>
            <a:xfrm>
              <a:off x="-5081" y="3799653"/>
              <a:ext cx="9149080" cy="1280610"/>
            </a:xfrm>
            <a:prstGeom prst="rect">
              <a:avLst/>
            </a:prstGeom>
          </p:spPr>
        </p:pic>
        <p:grpSp>
          <p:nvGrpSpPr>
            <p:cNvPr id="10" name="Groep 9"/>
            <p:cNvGrpSpPr/>
            <p:nvPr/>
          </p:nvGrpSpPr>
          <p:grpSpPr>
            <a:xfrm>
              <a:off x="2800910" y="3826722"/>
              <a:ext cx="2071128" cy="1310840"/>
              <a:chOff x="2800910" y="3826722"/>
              <a:chExt cx="2071128" cy="1310840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4814" y="3826722"/>
                <a:ext cx="1801485" cy="1310840"/>
              </a:xfrm>
              <a:prstGeom prst="rect">
                <a:avLst/>
              </a:prstGeom>
            </p:spPr>
          </p:pic>
          <p:pic>
            <p:nvPicPr>
              <p:cNvPr id="12" name="Afbeelding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0910" y="4128437"/>
                <a:ext cx="2071128" cy="8919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522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hthoek 67">
            <a:extLst>
              <a:ext uri="{FF2B5EF4-FFF2-40B4-BE49-F238E27FC236}">
                <a16:creationId xmlns="" xmlns:a16="http://schemas.microsoft.com/office/drawing/2014/main" id="{ACD9B0F5-72FC-463B-9E28-EBD15007DC02}"/>
              </a:ext>
            </a:extLst>
          </p:cNvPr>
          <p:cNvSpPr/>
          <p:nvPr/>
        </p:nvSpPr>
        <p:spPr>
          <a:xfrm>
            <a:off x="-35560" y="0"/>
            <a:ext cx="9184640" cy="514350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255153" y="1766923"/>
            <a:ext cx="6350041" cy="332340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1600" b="1" dirty="0" err="1" smtClean="0">
                <a:solidFill>
                  <a:schemeClr val="bg1"/>
                </a:solidFill>
              </a:rPr>
              <a:t>Trainingschema’s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nl-NL" sz="1600" b="1" dirty="0">
                <a:solidFill>
                  <a:schemeClr val="bg1"/>
                </a:solidFill>
              </a:rPr>
              <a:t>per beperking</a:t>
            </a:r>
            <a:br>
              <a:rPr lang="nl-NL" sz="1600" b="1" dirty="0">
                <a:solidFill>
                  <a:schemeClr val="bg1"/>
                </a:solidFill>
              </a:rPr>
            </a:br>
            <a:endParaRPr lang="nl-NL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Persoonlijke doelstellingen en uitdagingen</a:t>
            </a:r>
            <a:br>
              <a:rPr lang="nl-NL" sz="1600" b="1" dirty="0">
                <a:solidFill>
                  <a:schemeClr val="bg1"/>
                </a:solidFill>
              </a:rPr>
            </a:br>
            <a:endParaRPr lang="nl-NL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140 </a:t>
            </a:r>
            <a:r>
              <a:rPr lang="nl-NL" sz="1600" b="1" dirty="0" err="1">
                <a:solidFill>
                  <a:schemeClr val="bg1"/>
                </a:solidFill>
              </a:rPr>
              <a:t>workouts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smtClean="0">
                <a:solidFill>
                  <a:schemeClr val="bg1"/>
                </a:solidFill>
              </a:rPr>
              <a:t/>
            </a:r>
            <a:br>
              <a:rPr lang="nl-NL" sz="1600" b="1" dirty="0" smtClean="0">
                <a:solidFill>
                  <a:schemeClr val="bg1"/>
                </a:solidFill>
              </a:rPr>
            </a:br>
            <a:endParaRPr lang="nl-NL" sz="16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b="1" dirty="0" smtClean="0">
                <a:solidFill>
                  <a:schemeClr val="bg1"/>
                </a:solidFill>
              </a:rPr>
              <a:t>www.unieksporten.nl/thuis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nl-NL" sz="1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1600" b="1" dirty="0" smtClean="0">
              <a:solidFill>
                <a:schemeClr val="bg1"/>
              </a:solidFill>
            </a:endParaRPr>
          </a:p>
        </p:txBody>
      </p:sp>
      <p:sp>
        <p:nvSpPr>
          <p:cNvPr id="69" name="Rechthoek 68">
            <a:extLst>
              <a:ext uri="{FF2B5EF4-FFF2-40B4-BE49-F238E27FC236}">
                <a16:creationId xmlns="" xmlns:a16="http://schemas.microsoft.com/office/drawing/2014/main" id="{8D7E1460-4B2F-493C-BF04-C14F212838D5}"/>
              </a:ext>
            </a:extLst>
          </p:cNvPr>
          <p:cNvSpPr/>
          <p:nvPr/>
        </p:nvSpPr>
        <p:spPr>
          <a:xfrm>
            <a:off x="304800" y="282715"/>
            <a:ext cx="4244165" cy="907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2162A"/>
                </a:solidFill>
                <a:latin typeface="Open Sans"/>
                <a:ea typeface="Roboto" panose="02000000000000000000" pitchFamily="2" charset="0"/>
                <a:cs typeface="Roboto" panose="02000000000000000000" pitchFamily="2" charset="0"/>
              </a:rPr>
              <a:t>Uniek</a:t>
            </a:r>
            <a:r>
              <a:rPr lang="en-US" sz="2800" b="1" dirty="0" smtClean="0">
                <a:solidFill>
                  <a:srgbClr val="02162A"/>
                </a:solidFill>
                <a:latin typeface="Open Sans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2162A"/>
                </a:solidFill>
                <a:latin typeface="Open Sans"/>
                <a:ea typeface="Roboto" panose="02000000000000000000" pitchFamily="2" charset="0"/>
                <a:cs typeface="Roboto" panose="02000000000000000000" pitchFamily="2" charset="0"/>
              </a:rPr>
              <a:t>Sporten</a:t>
            </a:r>
            <a:r>
              <a:rPr lang="en-US" sz="2800" b="1" dirty="0">
                <a:solidFill>
                  <a:srgbClr val="02162A"/>
                </a:solidFill>
                <a:latin typeface="Open Sans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2162A"/>
                </a:solidFill>
                <a:latin typeface="Open Sans"/>
                <a:ea typeface="Roboto" panose="02000000000000000000" pitchFamily="2" charset="0"/>
                <a:cs typeface="Roboto" panose="02000000000000000000" pitchFamily="2" charset="0"/>
              </a:rPr>
              <a:t>Thuis</a:t>
            </a:r>
            <a:endParaRPr lang="en-US" sz="2800" b="1" dirty="0">
              <a:solidFill>
                <a:srgbClr val="02162A"/>
              </a:solidFill>
              <a:latin typeface="Open Sans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21" y="839095"/>
            <a:ext cx="1887174" cy="408614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1" y="839095"/>
            <a:ext cx="1887174" cy="408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hthoek 67">
            <a:extLst>
              <a:ext uri="{FF2B5EF4-FFF2-40B4-BE49-F238E27FC236}">
                <a16:creationId xmlns="" xmlns:a16="http://schemas.microsoft.com/office/drawing/2014/main" id="{ACD9B0F5-72FC-463B-9E28-EBD15007DC02}"/>
              </a:ext>
            </a:extLst>
          </p:cNvPr>
          <p:cNvSpPr/>
          <p:nvPr/>
        </p:nvSpPr>
        <p:spPr>
          <a:xfrm>
            <a:off x="-40640" y="0"/>
            <a:ext cx="9184640" cy="514350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Filmpje Eva </a:t>
            </a:r>
            <a:r>
              <a:rPr lang="nl-NL" dirty="0" err="1" smtClean="0"/>
              <a:t>Eikhout</a:t>
            </a:r>
            <a:endParaRPr lang="nl-NL" dirty="0" smtClean="0"/>
          </a:p>
          <a:p>
            <a:endParaRPr lang="nl-NL" dirty="0"/>
          </a:p>
          <a:p>
            <a:r>
              <a:rPr lang="nl-NL" dirty="0">
                <a:hlinkClick r:id="rId3"/>
              </a:rPr>
              <a:t>https://</a:t>
            </a:r>
            <a:r>
              <a:rPr lang="nl-NL" dirty="0" smtClean="0">
                <a:hlinkClick r:id="rId3"/>
              </a:rPr>
              <a:t>www.youtube.com/watch?v=Cwwo3d9XnQk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1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452" y="-1064138"/>
            <a:ext cx="13711726" cy="99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452" y="-1064138"/>
            <a:ext cx="13711726" cy="99721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/>
          <a:srcRect r="2312"/>
          <a:stretch/>
        </p:blipFill>
        <p:spPr>
          <a:xfrm>
            <a:off x="684832" y="323384"/>
            <a:ext cx="7835157" cy="46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hoek 32">
            <a:extLst>
              <a:ext uri="{FF2B5EF4-FFF2-40B4-BE49-F238E27FC236}">
                <a16:creationId xmlns="" xmlns:a16="http://schemas.microsoft.com/office/drawing/2014/main" id="{ACD9B0F5-72FC-463B-9E28-EBD15007DC02}"/>
              </a:ext>
            </a:extLst>
          </p:cNvPr>
          <p:cNvSpPr/>
          <p:nvPr/>
        </p:nvSpPr>
        <p:spPr>
          <a:xfrm>
            <a:off x="-35558" y="620"/>
            <a:ext cx="9155959" cy="514350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56" y="86917"/>
            <a:ext cx="4121944" cy="488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978" y="2519295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686" y="2086699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fbeelding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3292" y="2641140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fbeelding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4989" y="562248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fbeelding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6912" y="973327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Afbeelding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686" y="701520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fbeelding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978" y="929896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fbeelding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6640" y="1291058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3843" y="1840235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Afbeelding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5170" y="2472658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Afbeelding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1335" y="3087066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Afbeelding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7106" y="212065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fbeelding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6707" y="190810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Afbeelding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282" y="2927024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Afbeelding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8770" y="3113583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fbeelding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199" y="3004837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Afbeelding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961" y="3243971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Afbeelding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2060" y="3458293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Afbeelding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526" y="3401714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Afbeelding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017" y="3340423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fbeelding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1438" y="3367890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Afbeelding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179" y="3517204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Afbeelding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8929" y="3642965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fbeelding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933" y="4019079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Afbeelding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685" y="4600699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Afbeelding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695" y="59841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Afbeelding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1128" y="3776787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Afbeelding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9429" y="3721797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Afbeelding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242" y="3116559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255154" y="1266044"/>
            <a:ext cx="5376385" cy="38242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bg1"/>
                </a:solidFill>
              </a:rPr>
              <a:t>258 gemeenten zijn aangesloten</a:t>
            </a:r>
            <a:br>
              <a:rPr lang="nl-NL" sz="1800" b="1" dirty="0">
                <a:solidFill>
                  <a:schemeClr val="bg1"/>
                </a:solidFill>
              </a:rPr>
            </a:br>
            <a:endParaRPr lang="nl-NL" sz="1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bg1"/>
                </a:solidFill>
              </a:rPr>
              <a:t>Landelijk 80% dekking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bg1"/>
                </a:solidFill>
              </a:rPr>
              <a:t>Volledige dekking in aantal </a:t>
            </a:r>
            <a:r>
              <a:rPr lang="nl-NL" sz="1800" b="1" dirty="0" smtClean="0">
                <a:solidFill>
                  <a:schemeClr val="bg1"/>
                </a:solidFill>
              </a:rPr>
              <a:t>provincies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1" dirty="0" smtClean="0">
                <a:solidFill>
                  <a:schemeClr val="bg1"/>
                </a:solidFill>
              </a:rPr>
              <a:t>Gemeente betaalt 1,1 </a:t>
            </a:r>
            <a:r>
              <a:rPr lang="nl-NL" sz="1800" b="1" dirty="0" err="1" smtClean="0">
                <a:solidFill>
                  <a:schemeClr val="bg1"/>
                </a:solidFill>
              </a:rPr>
              <a:t>ct</a:t>
            </a:r>
            <a:r>
              <a:rPr lang="nl-NL" sz="1800" b="1" dirty="0" smtClean="0">
                <a:solidFill>
                  <a:schemeClr val="bg1"/>
                </a:solidFill>
              </a:rPr>
              <a:t> per inwoner</a:t>
            </a:r>
            <a:endParaRPr lang="nl-NL" sz="1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="" xmlns:a16="http://schemas.microsoft.com/office/drawing/2014/main" id="{8D7E1460-4B2F-493C-BF04-C14F212838D5}"/>
              </a:ext>
            </a:extLst>
          </p:cNvPr>
          <p:cNvSpPr/>
          <p:nvPr/>
        </p:nvSpPr>
        <p:spPr>
          <a:xfrm>
            <a:off x="304800" y="282716"/>
            <a:ext cx="4947260" cy="907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2162A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Uniek</a:t>
            </a:r>
            <a:r>
              <a:rPr lang="en-US" sz="2800" b="1" dirty="0" smtClean="0">
                <a:solidFill>
                  <a:srgbClr val="02162A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2162A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Sporten</a:t>
            </a:r>
            <a:r>
              <a:rPr lang="en-US" sz="2800" b="1" dirty="0" smtClean="0">
                <a:solidFill>
                  <a:srgbClr val="02162A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2162A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Uitleen</a:t>
            </a:r>
            <a:endParaRPr lang="en-US" sz="2800" b="1" dirty="0">
              <a:solidFill>
                <a:srgbClr val="02162A"/>
              </a:solidFill>
              <a:latin typeface="Myriad Pr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7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8071" y="190810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938" y="145917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7055" y="220045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893" y="2153818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374" y="1766109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Afbeelding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4989" y="1123560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985" y="871277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959" y="402827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4721" y="2272421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4462" y="2375649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339" y="280180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9373" y="1887285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6756" y="115963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881" y="121714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7352" y="1486286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4076" y="149297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38">
            <a:extLst>
              <a:ext uri="{FF2B5EF4-FFF2-40B4-BE49-F238E27FC236}">
                <a16:creationId xmlns="" xmlns:a16="http://schemas.microsoft.com/office/drawing/2014/main" id="{EF0CFFB3-25FE-8666-9117-D4FB16ADE2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8856" y="2704292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38">
            <a:extLst>
              <a:ext uri="{FF2B5EF4-FFF2-40B4-BE49-F238E27FC236}">
                <a16:creationId xmlns="" xmlns:a16="http://schemas.microsoft.com/office/drawing/2014/main" id="{4DB0082B-C482-74FA-92CE-A86BA8072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281" y="2551195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37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452" y="-1064138"/>
            <a:ext cx="13711726" cy="99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465" y="-1034642"/>
            <a:ext cx="13698206" cy="99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957" y="-1064139"/>
            <a:ext cx="13671166" cy="9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962" y="-1093636"/>
            <a:ext cx="13639206" cy="99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132" y="-1135142"/>
            <a:ext cx="13793364" cy="995467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13" y="312234"/>
            <a:ext cx="7828328" cy="47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080" y="0"/>
            <a:ext cx="9149080" cy="51432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19" y="335100"/>
            <a:ext cx="8860881" cy="44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E6103F88-FEDD-4FCC-A977-8993DD6AE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20" y="184178"/>
            <a:ext cx="5620757" cy="47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080" y="0"/>
            <a:ext cx="9149080" cy="514327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E91A4C7E-AA4D-4898-93B5-69306D9FBC73}"/>
              </a:ext>
            </a:extLst>
          </p:cNvPr>
          <p:cNvSpPr/>
          <p:nvPr/>
        </p:nvSpPr>
        <p:spPr>
          <a:xfrm>
            <a:off x="-157480" y="3642360"/>
            <a:ext cx="9342120" cy="154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14" y="37864"/>
            <a:ext cx="3081332" cy="308133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D75E1936-D9F9-43E9-AFCB-B68B1F982E11}"/>
              </a:ext>
            </a:extLst>
          </p:cNvPr>
          <p:cNvSpPr/>
          <p:nvPr/>
        </p:nvSpPr>
        <p:spPr>
          <a:xfrm>
            <a:off x="259080" y="3258408"/>
            <a:ext cx="5463988" cy="49784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/>
                <a:ea typeface="Roboto" panose="02000000000000000000" pitchFamily="2" charset="0"/>
                <a:cs typeface="Roboto" panose="02000000000000000000" pitchFamily="2" charset="0"/>
              </a:rPr>
              <a:t>UNIEK SPORTEN WORDT MEDE MOGELIJK GEMAAKT DOOR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-5081" y="3799653"/>
            <a:ext cx="9149080" cy="1337909"/>
            <a:chOff x="-5081" y="3799653"/>
            <a:chExt cx="9149080" cy="1337909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2"/>
            <a:stretch/>
          </p:blipFill>
          <p:spPr>
            <a:xfrm>
              <a:off x="-5081" y="3799653"/>
              <a:ext cx="9149080" cy="1280610"/>
            </a:xfrm>
            <a:prstGeom prst="rect">
              <a:avLst/>
            </a:prstGeom>
          </p:spPr>
        </p:pic>
        <p:grpSp>
          <p:nvGrpSpPr>
            <p:cNvPr id="10" name="Groep 9"/>
            <p:cNvGrpSpPr/>
            <p:nvPr/>
          </p:nvGrpSpPr>
          <p:grpSpPr>
            <a:xfrm>
              <a:off x="2800910" y="3826722"/>
              <a:ext cx="2071128" cy="1310840"/>
              <a:chOff x="2800910" y="3826722"/>
              <a:chExt cx="2071128" cy="1310840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4814" y="3826722"/>
                <a:ext cx="1801485" cy="1310840"/>
              </a:xfrm>
              <a:prstGeom prst="rect">
                <a:avLst/>
              </a:prstGeom>
            </p:spPr>
          </p:pic>
          <p:pic>
            <p:nvPicPr>
              <p:cNvPr id="12" name="Afbeelding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0910" y="4128437"/>
                <a:ext cx="2071128" cy="891945"/>
              </a:xfrm>
              <a:prstGeom prst="rect">
                <a:avLst/>
              </a:prstGeom>
            </p:spPr>
          </p:pic>
        </p:grpSp>
      </p:grpSp>
      <p:sp>
        <p:nvSpPr>
          <p:cNvPr id="6" name="Tekstvak 5"/>
          <p:cNvSpPr txBox="1"/>
          <p:nvPr/>
        </p:nvSpPr>
        <p:spPr>
          <a:xfrm>
            <a:off x="121920" y="2188221"/>
            <a:ext cx="3794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Wout Werker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  <a:hlinkClick r:id="rId8"/>
              </a:rPr>
              <a:t>wout@fondsgehandicaptensport.nl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06 - 82 39 53 23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GS_slide4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39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hthoek 67">
            <a:extLst>
              <a:ext uri="{FF2B5EF4-FFF2-40B4-BE49-F238E27FC236}">
                <a16:creationId xmlns:a16="http://schemas.microsoft.com/office/drawing/2014/main" xmlns="" id="{ACD9B0F5-72FC-463B-9E28-EBD15007DC02}"/>
              </a:ext>
            </a:extLst>
          </p:cNvPr>
          <p:cNvSpPr/>
          <p:nvPr/>
        </p:nvSpPr>
        <p:spPr>
          <a:xfrm>
            <a:off x="-35560" y="0"/>
            <a:ext cx="9184640" cy="514350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2162A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Casussen/knelpunten</a:t>
            </a:r>
            <a:endParaRPr lang="en-US" b="1" dirty="0">
              <a:solidFill>
                <a:srgbClr val="02162A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6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0" y="208157"/>
            <a:ext cx="6363629" cy="48821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Sport- </a:t>
            </a:r>
            <a:r>
              <a:rPr lang="en-US" sz="2800" b="1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</a:t>
            </a:r>
            <a:r>
              <a:rPr lang="en-US" sz="28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beweegdeelname</a:t>
            </a:r>
            <a:r>
              <a:rPr lang="en-US" sz="24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2400" b="1" dirty="0" smtClean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Ik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sport (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wekelijks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 in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groepsverband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2000" dirty="0" smtClean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Ik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sport of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beweeg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wekelijks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individueel</a:t>
            </a:r>
            <a:r>
              <a:rPr lang="en-US" sz="18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1800" dirty="0" smtClean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Ik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vind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dat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ik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voldoende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beweeg</a:t>
            </a:r>
            <a:r>
              <a:rPr lang="en-US" sz="16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1600" dirty="0" smtClean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Ik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zou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graag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meer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willen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sporten</a:t>
            </a:r>
            <a:r>
              <a:rPr lang="en-US" sz="20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</a:t>
            </a:r>
            <a:r>
              <a:rPr lang="en-US" sz="20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/of </a:t>
            </a:r>
            <a:r>
              <a:rPr lang="en-US" sz="2000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bewegen</a:t>
            </a:r>
            <a:r>
              <a:rPr lang="en-US" sz="16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2000" dirty="0" smtClean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t="-2366" r="31597" b="1"/>
          <a:stretch/>
        </p:blipFill>
        <p:spPr>
          <a:xfrm>
            <a:off x="6125736" y="-121674"/>
            <a:ext cx="3104325" cy="5265174"/>
          </a:xfrm>
          <a:prstGeom prst="rect">
            <a:avLst/>
          </a:prstGeom>
        </p:spPr>
      </p:pic>
      <p:pic>
        <p:nvPicPr>
          <p:cNvPr id="71" name="Afbeelding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53" y="79632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4865" y="-35030"/>
            <a:ext cx="9471809" cy="532470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0629" y="98360"/>
            <a:ext cx="907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Waarom is sporten en bewegen belangrijk</a:t>
            </a:r>
            <a:r>
              <a:rPr lang="nl-NL" sz="320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22" y="907307"/>
            <a:ext cx="2229598" cy="130649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30629" y="1199579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Goed voor je conditie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67231" y="1753202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Meer zelfvertrouwen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75453" y="2386971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Meer spierkracht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09032" y="2403828"/>
            <a:ext cx="423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Verkleint risico op veel aandoeningen (obesitas, hart- en vaatziekten, dementie)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110754" y="1167313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Betere nachtrust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910636" y="1654449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Geeft je meer energie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354515" y="2493017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Betere stofwisseling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45781" y="3205031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Sociale contacten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110754" y="3221862"/>
            <a:ext cx="151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Minder stress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689387" y="3245540"/>
            <a:ext cx="197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Sterkere botten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925925" y="3800871"/>
            <a:ext cx="338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Minder kans op depressies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682778" y="3829541"/>
            <a:ext cx="325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Cognitieve ontwikkeling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74280" y="4396711"/>
            <a:ext cx="303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Sociale vaardigheden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576924" y="4261006"/>
            <a:ext cx="4106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</a:rPr>
              <a:t>Plezier!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hoek 32">
            <a:extLst>
              <a:ext uri="{FF2B5EF4-FFF2-40B4-BE49-F238E27FC236}">
                <a16:creationId xmlns="" xmlns:a16="http://schemas.microsoft.com/office/drawing/2014/main" id="{ACD9B0F5-72FC-463B-9E28-EBD15007DC02}"/>
              </a:ext>
            </a:extLst>
          </p:cNvPr>
          <p:cNvSpPr/>
          <p:nvPr/>
        </p:nvSpPr>
        <p:spPr>
          <a:xfrm>
            <a:off x="-35559" y="620"/>
            <a:ext cx="9155959" cy="5143500"/>
          </a:xfrm>
          <a:prstGeom prst="rect">
            <a:avLst/>
          </a:prstGeom>
          <a:solidFill>
            <a:srgbClr val="0216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>
          <a:xfrm>
            <a:off x="212725" y="811214"/>
            <a:ext cx="3876094" cy="296592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59" y="-1"/>
            <a:ext cx="9224568" cy="54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080" y="0"/>
            <a:ext cx="9149080" cy="514327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04" y="120253"/>
            <a:ext cx="4172164" cy="29973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637" y="192841"/>
            <a:ext cx="4159464" cy="335932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53" y="3177621"/>
            <a:ext cx="3283685" cy="19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12" y="-10758"/>
            <a:ext cx="9858144" cy="51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207952ED-D3AE-4950-9E93-C80657CE71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5631"/>
            <a:ext cx="9144001" cy="515913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46" y="101599"/>
            <a:ext cx="6583680" cy="51435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1172" b="2192"/>
          <a:stretch/>
        </p:blipFill>
        <p:spPr>
          <a:xfrm>
            <a:off x="1509282" y="241354"/>
            <a:ext cx="6271776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hema">
  <a:themeElements>
    <a:clrScheme name="Aangepast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4854</TotalTime>
  <Words>147</Words>
  <Application>Microsoft Office PowerPoint</Application>
  <PresentationFormat>Diavoorstelling (16:9)</PresentationFormat>
  <Paragraphs>63</Paragraphs>
  <Slides>21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Myriad Pro</vt:lpstr>
      <vt:lpstr>Open Sans</vt:lpstr>
      <vt:lpstr>Roboto</vt:lpstr>
      <vt:lpstr>Office-thema</vt:lpstr>
      <vt:lpstr>1_Office-thema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Niels van de Sande</dc:creator>
  <cp:lastModifiedBy>Wout Werker</cp:lastModifiedBy>
  <cp:revision>476</cp:revision>
  <dcterms:created xsi:type="dcterms:W3CDTF">2014-05-21T13:01:29Z</dcterms:created>
  <dcterms:modified xsi:type="dcterms:W3CDTF">2023-05-15T11:14:39Z</dcterms:modified>
</cp:coreProperties>
</file>