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84" r:id="rId6"/>
    <p:sldId id="332" r:id="rId7"/>
    <p:sldId id="306" r:id="rId8"/>
    <p:sldId id="307" r:id="rId9"/>
    <p:sldId id="308" r:id="rId10"/>
    <p:sldId id="337" r:id="rId11"/>
    <p:sldId id="309" r:id="rId12"/>
    <p:sldId id="338" r:id="rId13"/>
    <p:sldId id="336" r:id="rId14"/>
    <p:sldId id="339" r:id="rId15"/>
  </p:sldIdLst>
  <p:sldSz cx="9144000" cy="6858000" type="screen4x3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jnakker, Inge" initials="WI" lastIdx="1" clrIdx="0">
    <p:extLst>
      <p:ext uri="{19B8F6BF-5375-455C-9EA6-DF929625EA0E}">
        <p15:presenceInfo xmlns:p15="http://schemas.microsoft.com/office/powerpoint/2012/main" userId="S-1-5-21-923533468-2741913142-3720280770-56999" providerId="AD"/>
      </p:ext>
    </p:extLst>
  </p:cmAuthor>
  <p:cmAuthor id="2" name="Raaijmakers, Rob" initials="RR" lastIdx="2" clrIdx="1">
    <p:extLst>
      <p:ext uri="{19B8F6BF-5375-455C-9EA6-DF929625EA0E}">
        <p15:presenceInfo xmlns:p15="http://schemas.microsoft.com/office/powerpoint/2012/main" userId="S-1-5-21-923533468-2741913142-3720280770-18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1" autoAdjust="0"/>
    <p:restoredTop sz="86420" autoAdjust="0"/>
  </p:normalViewPr>
  <p:slideViewPr>
    <p:cSldViewPr snapToGrid="0">
      <p:cViewPr varScale="1">
        <p:scale>
          <a:sx n="100" d="100"/>
          <a:sy n="100" d="100"/>
        </p:scale>
        <p:origin x="1542" y="96"/>
      </p:cViewPr>
      <p:guideLst/>
    </p:cSldViewPr>
  </p:slideViewPr>
  <p:outlineViewPr>
    <p:cViewPr>
      <p:scale>
        <a:sx n="33" d="100"/>
        <a:sy n="33" d="100"/>
      </p:scale>
      <p:origin x="0" y="-6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12211-692B-454C-ADFF-2BD4C49BF790}" type="datetimeFigureOut">
              <a:rPr lang="nl-NL" smtClean="0"/>
              <a:t>24-3-2017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230C-1725-4DBD-91F2-A1D9E6330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101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39A42-CAA6-4735-A176-E57CAAF7A2F9}" type="datetimeFigureOut">
              <a:rPr lang="nl-NL" smtClean="0"/>
              <a:t>24-3-2017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9041-F498-46AA-8C1D-849CB82E0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40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91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11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87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88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40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72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9041-F498-46AA-8C1D-849CB82E07C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51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92000" y="3449781"/>
            <a:ext cx="5497200" cy="1334749"/>
          </a:xfrm>
        </p:spPr>
        <p:txBody>
          <a:bodyPr anchor="ctr">
            <a:normAutofit/>
          </a:bodyPr>
          <a:lstStyle>
            <a:lvl1pPr algn="l">
              <a:lnSpc>
                <a:spcPct val="112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 van deze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692000" y="4881600"/>
            <a:ext cx="5497200" cy="8928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Ondertitel van deze presentatie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92000" y="6519600"/>
            <a:ext cx="1267200" cy="248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7A31271F-4301-4FAF-A1ED-636396706053}" type="datetime1">
              <a:rPr lang="nl-NL" smtClean="0"/>
              <a:t>24-3-2017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39418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van deze pagina met 3 Afbeeldingen / Iconen / Foto’s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439200" y="2293169"/>
            <a:ext cx="2340000" cy="1620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3409200" y="2293919"/>
            <a:ext cx="2340000" cy="161925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/>
          </p:nvPr>
        </p:nvSpPr>
        <p:spPr>
          <a:xfrm>
            <a:off x="6379200" y="2293169"/>
            <a:ext cx="2340000" cy="1620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5200" y="4011226"/>
            <a:ext cx="468000" cy="468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5200" y="4011226"/>
            <a:ext cx="468000" cy="468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5200" y="4011226"/>
            <a:ext cx="468000" cy="468000"/>
          </a:xfrm>
          <a:prstGeom prst="rect">
            <a:avLst/>
          </a:prstGeom>
        </p:spPr>
      </p:pic>
      <p:sp>
        <p:nvSpPr>
          <p:cNvPr id="17" name="Tijdelijke aanduiding vo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9200" y="4493842"/>
            <a:ext cx="2340000" cy="1620000"/>
          </a:xfrm>
          <a:ln w="6350"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Tekst bij bovenstaande afbeelding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7" hasCustomPrompt="1"/>
          </p:nvPr>
        </p:nvSpPr>
        <p:spPr>
          <a:xfrm>
            <a:off x="3409950" y="4494213"/>
            <a:ext cx="2339975" cy="1619250"/>
          </a:xfrm>
          <a:ln w="6350"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Tekst bij bovenstaande afbeelding</a:t>
            </a:r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8" hasCustomPrompt="1"/>
          </p:nvPr>
        </p:nvSpPr>
        <p:spPr>
          <a:xfrm>
            <a:off x="6379200" y="4494213"/>
            <a:ext cx="2340000" cy="1619250"/>
          </a:xfrm>
          <a:ln w="6350"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Tekst bij bovenstaande afbeelding</a:t>
            </a:r>
            <a:endParaRPr lang="nl-NL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20" hasCustomPrompt="1"/>
          </p:nvPr>
        </p:nvSpPr>
        <p:spPr>
          <a:xfrm>
            <a:off x="3409950" y="1918973"/>
            <a:ext cx="2339975" cy="2880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dirty="0" smtClean="0"/>
              <a:t>Kernwoord</a:t>
            </a:r>
            <a:endParaRPr lang="nl-NL" dirty="0"/>
          </a:p>
        </p:txBody>
      </p:sp>
      <p:sp>
        <p:nvSpPr>
          <p:cNvPr id="18" name="Tijdelijke aanduiding voor tekst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9225" y="1918973"/>
            <a:ext cx="2339975" cy="2880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dirty="0" smtClean="0"/>
              <a:t>Kernwoord</a:t>
            </a:r>
            <a:endParaRPr lang="nl-NL" dirty="0"/>
          </a:p>
        </p:txBody>
      </p:sp>
      <p:sp>
        <p:nvSpPr>
          <p:cNvPr id="20" name="Tijdelijke aanduiding voor tekst 24"/>
          <p:cNvSpPr>
            <a:spLocks noGrp="1"/>
          </p:cNvSpPr>
          <p:nvPr>
            <p:ph type="body" sz="quarter" idx="22" hasCustomPrompt="1"/>
          </p:nvPr>
        </p:nvSpPr>
        <p:spPr>
          <a:xfrm>
            <a:off x="6379200" y="1918973"/>
            <a:ext cx="2339975" cy="2880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dirty="0" smtClean="0"/>
              <a:t>Kernwoord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1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van deze pagina met 4 Afbeeldingen / Iconen / Foto’s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51154" y="2448617"/>
            <a:ext cx="1332000" cy="1332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afbeelding toe te 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2211734" y="2294930"/>
            <a:ext cx="1620000" cy="1620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nl-NL" dirty="0" smtClean="0"/>
              <a:t>Typ kenwoorden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422574" y="2286617"/>
            <a:ext cx="3420000" cy="16560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9738" y="1929875"/>
            <a:ext cx="3392487" cy="2880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nl-NL" dirty="0" smtClean="0"/>
              <a:t>Titel van afbeelding en tekst</a:t>
            </a:r>
            <a:endParaRPr lang="nl-NL" dirty="0"/>
          </a:p>
        </p:txBody>
      </p:sp>
      <p:sp>
        <p:nvSpPr>
          <p:cNvPr id="15" name="Tijdelijke aanduiding voor afbeelding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27780" y="2436783"/>
            <a:ext cx="1332000" cy="1332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afbeelding toe te voegen</a:t>
            </a:r>
            <a:endParaRPr lang="nl-NL" dirty="0"/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088360" y="2294930"/>
            <a:ext cx="1620000" cy="1620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nl-NL" dirty="0" smtClean="0"/>
              <a:t>Typ kenwoorden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5299200" y="2286617"/>
            <a:ext cx="3420000" cy="16560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16364" y="1929875"/>
            <a:ext cx="3392487" cy="2880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nl-NL" dirty="0" smtClean="0"/>
              <a:t>Titel van afbeelding en tekst</a:t>
            </a:r>
            <a:endParaRPr lang="nl-NL" dirty="0"/>
          </a:p>
        </p:txBody>
      </p:sp>
      <p:sp>
        <p:nvSpPr>
          <p:cNvPr id="19" name="Tijdelijke aanduiding voor afbeelding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51154" y="4580743"/>
            <a:ext cx="1332000" cy="1332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afbeelding toe te voegen</a:t>
            </a:r>
            <a:endParaRPr lang="nl-NL" dirty="0"/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2222083" y="4436743"/>
            <a:ext cx="1620000" cy="1620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nl-NL" dirty="0" smtClean="0"/>
              <a:t>Typ kenwoorden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432923" y="4428430"/>
            <a:ext cx="3420000" cy="16560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432923" y="4028424"/>
            <a:ext cx="3392487" cy="32385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nl-NL" dirty="0" smtClean="0"/>
              <a:t>Titel van afbeelding en tekst</a:t>
            </a:r>
            <a:endParaRPr lang="nl-NL" dirty="0"/>
          </a:p>
        </p:txBody>
      </p:sp>
      <p:sp>
        <p:nvSpPr>
          <p:cNvPr id="23" name="Tijdelijke aanduiding voor afbeelding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527780" y="4580743"/>
            <a:ext cx="1332000" cy="1332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afbeelding toe te voegen</a:t>
            </a:r>
            <a:endParaRPr lang="nl-NL" dirty="0"/>
          </a:p>
        </p:txBody>
      </p:sp>
      <p:sp>
        <p:nvSpPr>
          <p:cNvPr id="24" name="Tijdelijke aanduiding voor tekst 10"/>
          <p:cNvSpPr>
            <a:spLocks noGrp="1"/>
          </p:cNvSpPr>
          <p:nvPr>
            <p:ph type="body" sz="quarter" idx="23" hasCustomPrompt="1"/>
          </p:nvPr>
        </p:nvSpPr>
        <p:spPr>
          <a:xfrm>
            <a:off x="7088360" y="4436743"/>
            <a:ext cx="1620000" cy="1620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nl-NL" dirty="0" smtClean="0"/>
              <a:t>Typ kenwoorden</a:t>
            </a:r>
          </a:p>
        </p:txBody>
      </p:sp>
      <p:sp>
        <p:nvSpPr>
          <p:cNvPr id="25" name="Rechthoek 24"/>
          <p:cNvSpPr/>
          <p:nvPr userDrawn="1"/>
        </p:nvSpPr>
        <p:spPr>
          <a:xfrm>
            <a:off x="5299200" y="4428430"/>
            <a:ext cx="3420000" cy="16560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13"/>
          <p:cNvSpPr>
            <a:spLocks noGrp="1"/>
          </p:cNvSpPr>
          <p:nvPr>
            <p:ph type="body" sz="quarter" idx="24" hasCustomPrompt="1"/>
          </p:nvPr>
        </p:nvSpPr>
        <p:spPr>
          <a:xfrm>
            <a:off x="5316364" y="4037820"/>
            <a:ext cx="3392487" cy="32385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nl-NL" dirty="0" smtClean="0"/>
              <a:t>Titel van afbeelding en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18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198" y="363600"/>
            <a:ext cx="3783667" cy="174460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van deze pagina met 1 Afbeelding, Foto of Icoon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39200" y="2184310"/>
            <a:ext cx="3783665" cy="380365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 smtClean="0"/>
              <a:t>Klik op het pictogram als je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32000" y="2184310"/>
            <a:ext cx="3514002" cy="36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 smtClean="0"/>
              <a:t>Typ hier de </a:t>
            </a:r>
            <a:r>
              <a:rPr lang="nl-NL" dirty="0" err="1" smtClean="0"/>
              <a:t>subkop</a:t>
            </a:r>
            <a:endParaRPr lang="nl-NL" dirty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3" y="2643188"/>
            <a:ext cx="3513639" cy="334477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 dirty="0" smtClean="0"/>
              <a:t>Typ hier je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64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of 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198" y="363600"/>
            <a:ext cx="3783665" cy="174460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van deze pagina met 1 Tabel, Grafiek of </a:t>
            </a:r>
            <a:r>
              <a:rPr lang="nl-NL" dirty="0" err="1" smtClean="0"/>
              <a:t>SmartArt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32000" y="2184310"/>
            <a:ext cx="3514002" cy="360000"/>
          </a:xfrm>
        </p:spPr>
        <p:txBody>
          <a:bodyPr>
            <a:noAutofit/>
          </a:bodyPr>
          <a:lstStyle>
            <a:lvl1pPr marL="0" indent="0">
              <a:buNone/>
              <a:defRPr sz="1600" b="1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 smtClean="0"/>
              <a:t>Typ hier de </a:t>
            </a:r>
            <a:r>
              <a:rPr lang="nl-NL" dirty="0" err="1" smtClean="0"/>
              <a:t>subkop</a:t>
            </a:r>
            <a:endParaRPr lang="nl-NL" dirty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439198" y="2184310"/>
            <a:ext cx="3783665" cy="3811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smtClean="0"/>
              <a:t>Voeg hier je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 in.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4932000" y="2651498"/>
            <a:ext cx="3514001" cy="334440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 dirty="0" smtClean="0"/>
              <a:t>Typ hier je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10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82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77" y="4979295"/>
            <a:ext cx="6043353" cy="86518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Typ hier de Bron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12945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91999" y="4547062"/>
            <a:ext cx="6637353" cy="1122938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 presentatie (kies eventueel andere afbeelding uit de Beeldbank)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691999" y="5763600"/>
            <a:ext cx="6637353" cy="428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Ondertitel van deze presentatie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92000" y="6519600"/>
            <a:ext cx="1267200" cy="248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B9F1127B-C0A0-4632-82D9-01DDE82ED71D}" type="datetime1">
              <a:rPr lang="nl-NL" smtClean="0"/>
              <a:t>24-3-2017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47208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Pagina t.b.v. inhoudsopgave. Typ ‘Inhoud’, of ‘Inhoudsopgave’. Kies links een icoon, uit de Beeldbank, als opsommingsteken.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05841" y="1929343"/>
            <a:ext cx="7712710" cy="422275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Tekst van je inhoudsopgave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439738" y="1945218"/>
            <a:ext cx="415925" cy="34131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5" hasCustomPrompt="1"/>
          </p:nvPr>
        </p:nvSpPr>
        <p:spPr>
          <a:xfrm>
            <a:off x="439738" y="2523818"/>
            <a:ext cx="415925" cy="34131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11" name="Tijdelijke aanduiding voor afbeelding 8"/>
          <p:cNvSpPr>
            <a:spLocks noGrp="1"/>
          </p:cNvSpPr>
          <p:nvPr>
            <p:ph type="pic" sz="quarter" idx="16" hasCustomPrompt="1"/>
          </p:nvPr>
        </p:nvSpPr>
        <p:spPr>
          <a:xfrm>
            <a:off x="439738" y="3102418"/>
            <a:ext cx="415925" cy="34131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12" name="Tijdelijke aanduiding voor afbeelding 8"/>
          <p:cNvSpPr>
            <a:spLocks noGrp="1"/>
          </p:cNvSpPr>
          <p:nvPr>
            <p:ph type="pic" sz="quarter" idx="17" hasCustomPrompt="1"/>
          </p:nvPr>
        </p:nvSpPr>
        <p:spPr>
          <a:xfrm>
            <a:off x="439738" y="3681018"/>
            <a:ext cx="415925" cy="34131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13" name="Tijdelijke aanduiding voor afbeelding 8"/>
          <p:cNvSpPr>
            <a:spLocks noGrp="1"/>
          </p:cNvSpPr>
          <p:nvPr>
            <p:ph type="pic" sz="quarter" idx="18" hasCustomPrompt="1"/>
          </p:nvPr>
        </p:nvSpPr>
        <p:spPr>
          <a:xfrm>
            <a:off x="439738" y="4259618"/>
            <a:ext cx="415925" cy="34131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14" name="Tijdelijke aanduiding voor afbeelding 8"/>
          <p:cNvSpPr>
            <a:spLocks noGrp="1"/>
          </p:cNvSpPr>
          <p:nvPr>
            <p:ph type="pic" sz="quarter" idx="19" hasCustomPrompt="1"/>
          </p:nvPr>
        </p:nvSpPr>
        <p:spPr>
          <a:xfrm>
            <a:off x="439738" y="4838218"/>
            <a:ext cx="415925" cy="341313"/>
          </a:xfrm>
        </p:spPr>
        <p:txBody>
          <a:bodyPr/>
          <a:lstStyle/>
          <a:p>
            <a:r>
              <a:rPr lang="nl-NL" dirty="0" smtClean="0"/>
              <a:t>I</a:t>
            </a:r>
            <a:endParaRPr lang="nl-NL" dirty="0"/>
          </a:p>
        </p:txBody>
      </p:sp>
      <p:sp>
        <p:nvSpPr>
          <p:cNvPr id="15" name="Tijdelijke aanduiding voor afbeelding 8"/>
          <p:cNvSpPr>
            <a:spLocks noGrp="1"/>
          </p:cNvSpPr>
          <p:nvPr>
            <p:ph type="pic" sz="quarter" idx="20" hasCustomPrompt="1"/>
          </p:nvPr>
        </p:nvSpPr>
        <p:spPr>
          <a:xfrm>
            <a:off x="439738" y="5416818"/>
            <a:ext cx="415925" cy="34131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16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Dit is de pagina om een opsomming te maken. Aan de linkerzijde kan je doornummeren.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05841" y="1929343"/>
            <a:ext cx="7712710" cy="422275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Tekst van je opsomming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438063" y="1906476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438063" y="2478015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438063" y="3075539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  <p:sp>
        <p:nvSpPr>
          <p:cNvPr id="18" name="Tijdelijke aanduiding voor tekst 3"/>
          <p:cNvSpPr>
            <a:spLocks noGrp="1"/>
          </p:cNvSpPr>
          <p:nvPr>
            <p:ph type="body" sz="quarter" idx="24" hasCustomPrompt="1"/>
          </p:nvPr>
        </p:nvSpPr>
        <p:spPr>
          <a:xfrm>
            <a:off x="438063" y="3680331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438063" y="4235120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429202" y="4825626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438063" y="5399505"/>
            <a:ext cx="417600" cy="342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van deze pagina waarop je Tekst of een opsomming, een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een Video kunt plaatsen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200" y="1926804"/>
            <a:ext cx="8280000" cy="414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5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van deze pagina voor Tekst, Opsomming,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 met een toelichting eronder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200" y="1926804"/>
            <a:ext cx="8280000" cy="316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5397500"/>
            <a:ext cx="8278812" cy="7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nl-NL" dirty="0" smtClean="0"/>
              <a:t>Typ hier de toelichting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40142" y="5078959"/>
            <a:ext cx="8278407" cy="324000"/>
          </a:xfrm>
        </p:spPr>
        <p:txBody>
          <a:bodyPr>
            <a:noAutofit/>
          </a:bodyPr>
          <a:lstStyle>
            <a:lvl1pPr marL="0" indent="0">
              <a:buNone/>
              <a:defRPr sz="1600" b="1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Typ een eventuele kop voor de onderstaande toelichting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72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5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van deze pagina waarop je een Afbeelding, Tabel of Grafiek kunt toevoegen, met een toelichting aan de rechterzijde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39200" y="1927229"/>
            <a:ext cx="3886200" cy="425226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Kies hier voor een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831200" y="1927229"/>
            <a:ext cx="3888000" cy="360000"/>
          </a:xfrm>
        </p:spPr>
        <p:txBody>
          <a:bodyPr>
            <a:noAutofit/>
          </a:bodyPr>
          <a:lstStyle>
            <a:lvl1pPr marL="0" indent="0">
              <a:buNone/>
              <a:defRPr sz="1600" b="1" baseline="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nl-NL" dirty="0" smtClean="0"/>
              <a:t>Titel van de toelichting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31200" y="2354429"/>
            <a:ext cx="3888000" cy="38250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 smtClean="0"/>
              <a:t>Typ hier je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31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van deze pagina waarop je 2 Tabellen, Grafieken, </a:t>
            </a:r>
            <a:r>
              <a:rPr lang="nl-NL" dirty="0" err="1" smtClean="0"/>
              <a:t>SmartArts</a:t>
            </a:r>
            <a:r>
              <a:rPr lang="nl-NL" dirty="0" smtClean="0"/>
              <a:t>, Afbeeldingen, Iconen of Video’s kunt toevoegen, met een toelichting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39200" y="1930060"/>
            <a:ext cx="3868340" cy="7200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Toelichting op onderstaande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39200" y="2665975"/>
            <a:ext cx="3868340" cy="349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Kies hier voor een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31807" y="1930060"/>
            <a:ext cx="3887391" cy="720000"/>
          </a:xfrm>
        </p:spPr>
        <p:txBody>
          <a:bodyPr anchor="b">
            <a:normAutofit/>
          </a:bodyPr>
          <a:lstStyle>
            <a:lvl1pPr marL="0" indent="0">
              <a:buNone/>
              <a:defRPr sz="16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Toelichting op onderstaande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34360" y="2665975"/>
            <a:ext cx="3887391" cy="349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Kies hier voor een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7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365126"/>
            <a:ext cx="8280000" cy="15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van deze pagina met 2 Tabellen, Grafieken, </a:t>
            </a:r>
            <a:r>
              <a:rPr lang="nl-NL" dirty="0" err="1" smtClean="0"/>
              <a:t>SmartArts</a:t>
            </a:r>
            <a:r>
              <a:rPr lang="nl-NL" dirty="0" smtClean="0"/>
              <a:t>, Afbeeldingen, Iconen of Video’s met toelichting boven én onderaan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39200" y="1930261"/>
            <a:ext cx="3868340" cy="7200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Toelichting op onderstaande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39200" y="2665975"/>
            <a:ext cx="3868340" cy="24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Kies hier voor een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31807" y="1930261"/>
            <a:ext cx="3870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16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Toelichting op onderstaande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34360" y="2665975"/>
            <a:ext cx="3870000" cy="24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Kies hier voor een Tabel, Grafiek, </a:t>
            </a:r>
            <a:r>
              <a:rPr lang="nl-NL" dirty="0" err="1" smtClean="0"/>
              <a:t>SmartArt</a:t>
            </a:r>
            <a:r>
              <a:rPr lang="nl-NL" dirty="0" smtClean="0"/>
              <a:t>, Afbeelding, Icoon of Video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5397500"/>
            <a:ext cx="8278812" cy="756000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400" baseline="0"/>
            </a:lvl1pPr>
          </a:lstStyle>
          <a:p>
            <a:pPr lvl="0"/>
            <a:r>
              <a:rPr lang="nl-NL" dirty="0" smtClean="0"/>
              <a:t>Typ hier de toelichting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9200" y="5080443"/>
            <a:ext cx="8262607" cy="324000"/>
          </a:xfrm>
        </p:spPr>
        <p:txBody>
          <a:bodyPr>
            <a:noAutofit/>
          </a:bodyPr>
          <a:lstStyle>
            <a:lvl1pPr marL="0" indent="0">
              <a:buNone/>
              <a:defRPr sz="1600" b="1" baseline="0"/>
            </a:lvl1pPr>
            <a:lvl2pPr marL="0" indent="0">
              <a:buNone/>
              <a:defRPr sz="1400" b="1"/>
            </a:lvl2pPr>
            <a:lvl3pPr marL="0" indent="0">
              <a:buNone/>
              <a:defRPr sz="1400" b="1"/>
            </a:lvl3pPr>
            <a:lvl4pPr marL="0" indent="0">
              <a:buNone/>
              <a:defRPr sz="1400" b="1"/>
            </a:lvl4pPr>
            <a:lvl5pPr marL="0" indent="0">
              <a:buNone/>
              <a:defRPr sz="1400" b="1"/>
            </a:lvl5pPr>
          </a:lstStyle>
          <a:p>
            <a:pPr lvl="0"/>
            <a:r>
              <a:rPr lang="nl-NL" dirty="0" smtClean="0"/>
              <a:t>Typ hier de eventuele kop van de toelichting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618"/>
            <a:ext cx="9144000" cy="71089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9200" y="365126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9200" y="1825200"/>
            <a:ext cx="828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000" y="6519600"/>
            <a:ext cx="32400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795350" y="6518468"/>
            <a:ext cx="7200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4CC3BD-94A3-4418-B2F9-12BAF73514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56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7" r:id="rId3"/>
    <p:sldLayoutId id="2147483668" r:id="rId4"/>
    <p:sldLayoutId id="2147483659" r:id="rId5"/>
    <p:sldLayoutId id="2147483650" r:id="rId6"/>
    <p:sldLayoutId id="2147483652" r:id="rId7"/>
    <p:sldLayoutId id="2147483653" r:id="rId8"/>
    <p:sldLayoutId id="2147483664" r:id="rId9"/>
    <p:sldLayoutId id="2147483654" r:id="rId10"/>
    <p:sldLayoutId id="2147483661" r:id="rId11"/>
    <p:sldLayoutId id="2147483657" r:id="rId12"/>
    <p:sldLayoutId id="2147483665" r:id="rId13"/>
    <p:sldLayoutId id="2147483655" r:id="rId14"/>
    <p:sldLayoutId id="2147483666" r:id="rId15"/>
  </p:sldLayoutIdLst>
  <p:hf hdr="0" dt="0"/>
  <p:txStyles>
    <p:titleStyle>
      <a:lvl1pPr algn="l" defTabSz="685800" rtl="0" eaLnBrk="1" latinLnBrk="0" hangingPunct="1">
        <a:lnSpc>
          <a:spcPct val="112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12000"/>
        </a:lnSpc>
        <a:spcBef>
          <a:spcPts val="750"/>
        </a:spcBef>
        <a:buFont typeface="Arial" panose="020B0604020202020204" pitchFamily="34" charset="0"/>
        <a:buChar char="•"/>
        <a:defRPr sz="1400" b="0" kern="1200">
          <a:solidFill>
            <a:srgbClr val="44546A"/>
          </a:solidFill>
          <a:latin typeface="+mn-lt"/>
          <a:ea typeface="+mn-ea"/>
          <a:cs typeface="+mn-cs"/>
        </a:defRPr>
      </a:lvl1pPr>
      <a:lvl2pPr marL="171450" indent="-180000" algn="l" defTabSz="685800" rtl="0" eaLnBrk="1" latinLnBrk="0" hangingPunct="1">
        <a:lnSpc>
          <a:spcPct val="112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rgbClr val="44546A"/>
          </a:solidFill>
          <a:latin typeface="+mn-lt"/>
          <a:ea typeface="+mn-ea"/>
          <a:cs typeface="+mn-cs"/>
        </a:defRPr>
      </a:lvl2pPr>
      <a:lvl3pPr marL="136800" indent="-180000" algn="l" defTabSz="685800" rtl="0" eaLnBrk="1" latinLnBrk="0" hangingPunct="1">
        <a:lnSpc>
          <a:spcPct val="112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rgbClr val="44546A"/>
          </a:solidFill>
          <a:latin typeface="+mn-lt"/>
          <a:ea typeface="+mn-ea"/>
          <a:cs typeface="+mn-cs"/>
        </a:defRPr>
      </a:lvl3pPr>
      <a:lvl4pPr marL="172800" indent="-180000" algn="l" defTabSz="685800" rtl="0" eaLnBrk="1" latinLnBrk="0" hangingPunct="1">
        <a:lnSpc>
          <a:spcPct val="112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rgbClr val="44546A"/>
          </a:solidFill>
          <a:latin typeface="+mn-lt"/>
          <a:ea typeface="+mn-ea"/>
          <a:cs typeface="+mn-cs"/>
        </a:defRPr>
      </a:lvl4pPr>
      <a:lvl5pPr marL="171450" indent="-180000" algn="l" defTabSz="685800" rtl="0" eaLnBrk="1" latinLnBrk="0" hangingPunct="1">
        <a:lnSpc>
          <a:spcPct val="112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rgbClr val="44546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7.pd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directtilburg.cz@cz.n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68986" y="3378312"/>
            <a:ext cx="5497200" cy="1334749"/>
          </a:xfrm>
        </p:spPr>
        <p:txBody>
          <a:bodyPr/>
          <a:lstStyle/>
          <a:p>
            <a:r>
              <a:rPr lang="nl-NL" dirty="0" smtClean="0"/>
              <a:t>CZ Prothesen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968986" y="4810131"/>
            <a:ext cx="5497200" cy="892800"/>
          </a:xfrm>
        </p:spPr>
        <p:txBody>
          <a:bodyPr/>
          <a:lstStyle/>
          <a:p>
            <a:r>
              <a:rPr lang="nl-NL" dirty="0" smtClean="0"/>
              <a:t>De patiënt als schakel bij de inkoop</a:t>
            </a:r>
          </a:p>
          <a:p>
            <a:r>
              <a:rPr lang="nl-NL" dirty="0" smtClean="0"/>
              <a:t> prothesen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38" y="3491949"/>
            <a:ext cx="3810000" cy="2857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93823" y="5702931"/>
            <a:ext cx="1422340" cy="6465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38" y="1663683"/>
            <a:ext cx="2657544" cy="23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Heeft u patiëntgerichte vragen voor CZ?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+mj-lt"/>
              </a:rPr>
              <a:t>Mailadres :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10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285430" y="3244334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Indirecttilburg.cz@cz.nl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2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CZ streeft ernaar om binnen haar zorginkoop zorg in te kopen op basis van verzekerden belangen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9200" y="1913126"/>
            <a:ext cx="8280000" cy="4140000"/>
          </a:xfrm>
        </p:spPr>
        <p:txBody>
          <a:bodyPr>
            <a:normAutofit fontScale="92500" lnSpcReduction="10000"/>
          </a:bodyPr>
          <a:lstStyle/>
          <a:p>
            <a:pPr marL="180975" indent="0">
              <a:buNone/>
            </a:pPr>
            <a:endParaRPr lang="nl-NL" dirty="0" smtClean="0"/>
          </a:p>
          <a:p>
            <a:pPr marL="180975" indent="0">
              <a:buNone/>
            </a:pPr>
            <a:r>
              <a:rPr lang="nl-NL" dirty="0" smtClean="0">
                <a:latin typeface="Arial" charset="0"/>
              </a:rPr>
              <a:t>De inspraak </a:t>
            </a:r>
            <a:r>
              <a:rPr lang="nl-NL" dirty="0">
                <a:latin typeface="Arial" charset="0"/>
              </a:rPr>
              <a:t>van verzekerden op onze inkoopplannen </a:t>
            </a:r>
            <a:r>
              <a:rPr lang="nl-NL" dirty="0" smtClean="0">
                <a:latin typeface="Arial" charset="0"/>
              </a:rPr>
              <a:t>is op 3 manieren geregeld:</a:t>
            </a:r>
          </a:p>
          <a:p>
            <a:pPr marL="180975" indent="0">
              <a:buNone/>
            </a:pPr>
            <a:endParaRPr lang="nl-NL" dirty="0"/>
          </a:p>
          <a:p>
            <a:pPr marL="287100" lvl="3" indent="-285750"/>
            <a:r>
              <a:rPr lang="nl-NL" dirty="0" smtClean="0">
                <a:latin typeface="Arial" charset="0"/>
              </a:rPr>
              <a:t>Via </a:t>
            </a:r>
            <a:r>
              <a:rPr lang="nl-NL" dirty="0">
                <a:latin typeface="Arial" charset="0"/>
              </a:rPr>
              <a:t>patiëntenorganisaties</a:t>
            </a:r>
          </a:p>
          <a:p>
            <a:pPr marL="0" lvl="4" indent="0">
              <a:buNone/>
            </a:pPr>
            <a:r>
              <a:rPr lang="nl-NL" sz="1200" dirty="0" smtClean="0">
                <a:latin typeface="Arial" charset="0"/>
              </a:rPr>
              <a:t>       Individueel en via themabijeenkomsten waarbij we</a:t>
            </a:r>
          </a:p>
          <a:p>
            <a:pPr marL="0" lvl="4" indent="0">
              <a:buNone/>
            </a:pPr>
            <a:r>
              <a:rPr lang="nl-NL" sz="1200" dirty="0" smtClean="0">
                <a:latin typeface="Arial" charset="0"/>
              </a:rPr>
              <a:t>       met verschillende sector overstijgende patiënten- </a:t>
            </a:r>
          </a:p>
          <a:p>
            <a:pPr marL="0" lvl="4" indent="0">
              <a:buNone/>
            </a:pPr>
            <a:r>
              <a:rPr lang="nl-NL" sz="1200" dirty="0">
                <a:latin typeface="Arial" charset="0"/>
              </a:rPr>
              <a:t> </a:t>
            </a:r>
            <a:r>
              <a:rPr lang="nl-NL" sz="1200" dirty="0" smtClean="0">
                <a:latin typeface="Arial" charset="0"/>
              </a:rPr>
              <a:t>      organisaties hebben afgestemd hoe we samen werken aan betere zorg</a:t>
            </a:r>
          </a:p>
          <a:p>
            <a:pPr marL="287100" lvl="3" indent="-285750"/>
            <a:endParaRPr lang="nl-NL" dirty="0" smtClean="0">
              <a:latin typeface="Arial" charset="0"/>
            </a:endParaRPr>
          </a:p>
          <a:p>
            <a:pPr marL="287100" lvl="3" indent="-285750"/>
            <a:r>
              <a:rPr lang="nl-NL" dirty="0" smtClean="0">
                <a:latin typeface="Arial" charset="0"/>
              </a:rPr>
              <a:t>Via </a:t>
            </a:r>
            <a:r>
              <a:rPr lang="nl-NL" dirty="0">
                <a:latin typeface="Arial" charset="0"/>
              </a:rPr>
              <a:t>de </a:t>
            </a:r>
            <a:r>
              <a:rPr lang="nl-NL" dirty="0" smtClean="0">
                <a:latin typeface="Arial" charset="0"/>
              </a:rPr>
              <a:t>Ledenraad</a:t>
            </a:r>
          </a:p>
          <a:p>
            <a:pPr marL="0" lvl="4" indent="0">
              <a:buNone/>
            </a:pPr>
            <a:r>
              <a:rPr lang="nl-NL" sz="950" dirty="0" smtClean="0">
                <a:latin typeface="Arial" charset="0"/>
              </a:rPr>
              <a:t>        </a:t>
            </a:r>
            <a:r>
              <a:rPr lang="nl-NL" sz="1200" dirty="0" smtClean="0">
                <a:latin typeface="Arial" charset="0"/>
              </a:rPr>
              <a:t>De ledenraad is het hoogste bestuursorgaan van CZ</a:t>
            </a:r>
          </a:p>
          <a:p>
            <a:pPr marL="0" lvl="4" indent="0">
              <a:buNone/>
            </a:pPr>
            <a:r>
              <a:rPr lang="nl-NL" sz="1200" dirty="0" smtClean="0">
                <a:latin typeface="Arial" charset="0"/>
              </a:rPr>
              <a:t>      Zij worden bevraagd ter voorbereiding op het zorginkoopbeleid</a:t>
            </a:r>
          </a:p>
          <a:p>
            <a:pPr marL="1714500" lvl="5" indent="0">
              <a:buFont typeface="Arial" panose="020B0604020202020204" pitchFamily="34" charset="0"/>
              <a:buNone/>
            </a:pPr>
            <a:endParaRPr lang="nl-NL" sz="950" dirty="0" smtClean="0">
              <a:latin typeface="Arial" charset="0"/>
            </a:endParaRPr>
          </a:p>
          <a:p>
            <a:pPr marL="1714500" lvl="5" indent="0">
              <a:buFont typeface="Arial" panose="020B0604020202020204" pitchFamily="34" charset="0"/>
              <a:buNone/>
            </a:pPr>
            <a:endParaRPr lang="nl-NL" sz="950" dirty="0" smtClean="0">
              <a:latin typeface="Arial" charset="0"/>
            </a:endParaRPr>
          </a:p>
          <a:p>
            <a:pPr marL="287100" lvl="3" indent="-285750"/>
            <a:r>
              <a:rPr lang="nl-NL" dirty="0" smtClean="0">
                <a:latin typeface="Arial" charset="0"/>
              </a:rPr>
              <a:t>Via </a:t>
            </a:r>
            <a:r>
              <a:rPr lang="nl-NL" dirty="0">
                <a:latin typeface="Arial" charset="0"/>
              </a:rPr>
              <a:t>onze </a:t>
            </a:r>
            <a:r>
              <a:rPr lang="nl-NL" dirty="0" smtClean="0">
                <a:latin typeface="Arial" charset="0"/>
              </a:rPr>
              <a:t>verzekerden</a:t>
            </a:r>
          </a:p>
          <a:p>
            <a:pPr marL="1350" lvl="3" indent="0">
              <a:buNone/>
            </a:pPr>
            <a:r>
              <a:rPr lang="nl-NL" sz="950" dirty="0" smtClean="0">
                <a:latin typeface="Arial" charset="0"/>
              </a:rPr>
              <a:t>        </a:t>
            </a:r>
            <a:r>
              <a:rPr lang="nl-NL" sz="1200" dirty="0" smtClean="0">
                <a:latin typeface="Arial" charset="0"/>
              </a:rPr>
              <a:t>We </a:t>
            </a:r>
            <a:r>
              <a:rPr lang="nl-NL" sz="1200" dirty="0">
                <a:latin typeface="Arial" charset="0"/>
              </a:rPr>
              <a:t>maken gebruik van kwaliteitsindicatoren die de ervaringen van verzekerden/ patiënten </a:t>
            </a:r>
            <a:endParaRPr lang="nl-NL" sz="1200" dirty="0" smtClean="0">
              <a:latin typeface="Arial" charset="0"/>
            </a:endParaRPr>
          </a:p>
          <a:p>
            <a:pPr marL="1350" lvl="3" indent="0">
              <a:buNone/>
            </a:pPr>
            <a:r>
              <a:rPr lang="nl-NL" sz="1200" dirty="0">
                <a:latin typeface="Arial" charset="0"/>
              </a:rPr>
              <a:t> </a:t>
            </a:r>
            <a:r>
              <a:rPr lang="nl-NL" sz="1200" dirty="0" smtClean="0">
                <a:latin typeface="Arial" charset="0"/>
              </a:rPr>
              <a:t>     meten</a:t>
            </a:r>
            <a:r>
              <a:rPr lang="nl-NL" sz="1200" dirty="0">
                <a:latin typeface="Arial" charset="0"/>
              </a:rPr>
              <a:t>. </a:t>
            </a:r>
            <a:r>
              <a:rPr lang="nl-NL" sz="1200" dirty="0" smtClean="0">
                <a:latin typeface="Arial" charset="0"/>
              </a:rPr>
              <a:t>Een voorbeeld is de PREM vragenlijst heup/knie die wordt gebruikt in ziekenhuizen</a:t>
            </a:r>
            <a:endParaRPr lang="nl-NL" sz="1200" dirty="0">
              <a:latin typeface="Arial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38" y="2579253"/>
            <a:ext cx="3124707" cy="104156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73" y="2915543"/>
            <a:ext cx="1765927" cy="21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200" y="365126"/>
            <a:ext cx="8280000" cy="1158874"/>
          </a:xfrm>
        </p:spPr>
        <p:txBody>
          <a:bodyPr/>
          <a:lstStyle/>
          <a:p>
            <a:r>
              <a:rPr lang="nl-NL" dirty="0" smtClean="0"/>
              <a:t>Hulpmiddelen is een breed en divers terrein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200" y="1397000"/>
            <a:ext cx="8280000" cy="466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Meer dan 25 verschillende hulpmiddelen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Duurzame hulpmiddelen					Verbruikshulpmiddelen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Maatwerk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Confectie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86" y="3795402"/>
            <a:ext cx="1741487" cy="1244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05" y="3366299"/>
            <a:ext cx="2121550" cy="12652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79" y="2603230"/>
            <a:ext cx="1865951" cy="119217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67" y="2356700"/>
            <a:ext cx="1242263" cy="136959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94" y="4778275"/>
            <a:ext cx="10382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200" y="365126"/>
            <a:ext cx="8280000" cy="9302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is de ontwikkeling in de inkoop van hulpmiddelen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200" y="1485900"/>
            <a:ext cx="8280000" cy="3873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1600" b="1" dirty="0" smtClean="0">
                <a:solidFill>
                  <a:srgbClr val="FF0000"/>
                </a:solidFill>
                <a:latin typeface="Arial" charset="0"/>
              </a:rPr>
              <a:t>De inkoop was tot op heden erg gericht op de kosten:</a:t>
            </a:r>
          </a:p>
          <a:p>
            <a:pPr marL="285750" indent="-285750"/>
            <a:r>
              <a:rPr lang="nl-NL" sz="1500" dirty="0" smtClean="0">
                <a:latin typeface="Arial" charset="0"/>
              </a:rPr>
              <a:t>Door het selecteren van minder zorgaanbieders en een beperkter productassortiment was prijsdaling mogelijk;</a:t>
            </a:r>
          </a:p>
          <a:p>
            <a:pPr marL="285750" lvl="0" indent="-285750">
              <a:lnSpc>
                <a:spcPct val="122000"/>
              </a:lnSpc>
            </a:pPr>
            <a:r>
              <a:rPr lang="nl-NL" sz="1500" dirty="0" smtClean="0">
                <a:latin typeface="Arial" charset="0"/>
              </a:rPr>
              <a:t>Door in te kopen met zo min mogelijk tussenschakels van fabrikant naar de patiënt vermijd je extra kosten voor de tussenhandel;</a:t>
            </a:r>
          </a:p>
          <a:p>
            <a:pPr marL="285750" lvl="0" indent="-285750">
              <a:lnSpc>
                <a:spcPct val="122000"/>
              </a:lnSpc>
            </a:pPr>
            <a:r>
              <a:rPr lang="nl-NL" sz="1500" dirty="0" smtClean="0">
                <a:latin typeface="Arial" charset="0"/>
              </a:rPr>
              <a:t>Door functioneel voor te schrijven laat je het hulpmiddel aansluiten bij de zorgvraag bv hoortoestellen.</a:t>
            </a:r>
          </a:p>
          <a:p>
            <a:pPr marL="285750" lvl="0" indent="-285750">
              <a:lnSpc>
                <a:spcPct val="122000"/>
              </a:lnSpc>
            </a:pPr>
            <a:endParaRPr lang="nl-NL" sz="1500" dirty="0" smtClean="0">
              <a:latin typeface="Arial" charset="0"/>
            </a:endParaRPr>
          </a:p>
          <a:p>
            <a:pPr marL="0" indent="0">
              <a:buNone/>
            </a:pPr>
            <a:r>
              <a:rPr lang="nl-NL" sz="1600" b="1" dirty="0" smtClean="0">
                <a:solidFill>
                  <a:srgbClr val="FF0000"/>
                </a:solidFill>
                <a:latin typeface="Arial" charset="0"/>
              </a:rPr>
              <a:t>Naar de toekomst inkopen op waarde</a:t>
            </a:r>
          </a:p>
          <a:p>
            <a:pPr marL="0" indent="0">
              <a:buNone/>
            </a:pPr>
            <a:r>
              <a:rPr lang="nl-NL" sz="1600" dirty="0" smtClean="0"/>
              <a:t>Wat verstaan we onder waarde? Optimaal </a:t>
            </a:r>
            <a:r>
              <a:rPr lang="nl-NL" sz="1600" dirty="0"/>
              <a:t>resultaat </a:t>
            </a: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/>
              <a:t>voor </a:t>
            </a:r>
            <a:r>
              <a:rPr lang="nl-NL" sz="1600" dirty="0"/>
              <a:t>de patiënt per gespendeerde </a:t>
            </a:r>
            <a:r>
              <a:rPr lang="nl-NL" sz="1600" dirty="0" smtClean="0"/>
              <a:t>euro:</a:t>
            </a:r>
          </a:p>
          <a:p>
            <a:pPr marL="285750" indent="-285750">
              <a:lnSpc>
                <a:spcPct val="122000"/>
              </a:lnSpc>
            </a:pPr>
            <a:r>
              <a:rPr lang="nl-NL" sz="1600" dirty="0">
                <a:latin typeface="Arial" charset="0"/>
              </a:rPr>
              <a:t>De </a:t>
            </a:r>
            <a:r>
              <a:rPr lang="nl-NL" sz="1600" dirty="0" smtClean="0">
                <a:latin typeface="Arial" charset="0"/>
              </a:rPr>
              <a:t>patiënt/ gebruiker centraal;</a:t>
            </a:r>
            <a:endParaRPr lang="nl-NL" sz="1600" dirty="0">
              <a:latin typeface="Arial" charset="0"/>
            </a:endParaRPr>
          </a:p>
          <a:p>
            <a:pPr marL="285750" indent="-285750"/>
            <a:r>
              <a:rPr lang="nl-NL" sz="1600" dirty="0" smtClean="0">
                <a:latin typeface="Arial" charset="0"/>
              </a:rPr>
              <a:t>Kijken naar uitkomsten van zorg (meten = weten);</a:t>
            </a:r>
          </a:p>
          <a:p>
            <a:pPr marL="285750" indent="-285750">
              <a:lnSpc>
                <a:spcPct val="122000"/>
              </a:lnSpc>
            </a:pPr>
            <a:r>
              <a:rPr lang="nl-NL" sz="1600" dirty="0" smtClean="0">
                <a:latin typeface="Arial" charset="0"/>
              </a:rPr>
              <a:t>Kijken naar de gehele zorgketen van hulpverlening</a:t>
            </a:r>
          </a:p>
          <a:p>
            <a:pPr marL="0" lvl="4" indent="0">
              <a:lnSpc>
                <a:spcPct val="122000"/>
              </a:lnSpc>
              <a:buNone/>
            </a:pPr>
            <a:r>
              <a:rPr lang="nl-NL" sz="1600" dirty="0" smtClean="0">
                <a:latin typeface="Arial" charset="0"/>
              </a:rPr>
              <a:t>       rondom de patiënt.</a:t>
            </a:r>
            <a:endParaRPr lang="nl-NL" sz="1600" dirty="0">
              <a:latin typeface="Arial" charset="0"/>
            </a:endParaRPr>
          </a:p>
          <a:p>
            <a:pPr marL="0" indent="0">
              <a:buNone/>
            </a:pPr>
            <a:endParaRPr lang="nl-NL" sz="1800" b="1" dirty="0" smtClean="0">
              <a:latin typeface="Arial" charset="0"/>
            </a:endParaRPr>
          </a:p>
          <a:p>
            <a:pPr marL="0" indent="0">
              <a:buNone/>
            </a:pPr>
            <a:endParaRPr lang="nl-NL" sz="1800" b="1" dirty="0" smtClean="0">
              <a:latin typeface="Arial" charset="0"/>
            </a:endParaRPr>
          </a:p>
          <a:p>
            <a:pPr marL="0" indent="0">
              <a:buNone/>
            </a:pPr>
            <a:endParaRPr lang="nl-NL" sz="1800" b="1" dirty="0" smtClean="0">
              <a:latin typeface="Arial" charset="0"/>
            </a:endParaRPr>
          </a:p>
          <a:p>
            <a:pPr marL="0" indent="0">
              <a:buNone/>
            </a:pPr>
            <a:endParaRPr lang="nl-NL" sz="1800" b="1" dirty="0" smtClean="0">
              <a:latin typeface="Arial" charset="0"/>
            </a:endParaRPr>
          </a:p>
          <a:p>
            <a:pPr marL="0" indent="0">
              <a:buNone/>
            </a:pPr>
            <a:endParaRPr lang="nl-NL" sz="1800" b="1" dirty="0" smtClean="0">
              <a:latin typeface="Arial" charset="0"/>
            </a:endParaRPr>
          </a:p>
          <a:p>
            <a:pPr marL="0" indent="0">
              <a:buNone/>
            </a:pPr>
            <a:endParaRPr lang="nl-NL" b="1" dirty="0" smtClean="0">
              <a:latin typeface="Arial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30" y="3254376"/>
            <a:ext cx="2090851" cy="20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8352" y="1567303"/>
            <a:ext cx="8280000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marL="285750" indent="-285750"/>
            <a:endParaRPr lang="nl-NL" dirty="0">
              <a:latin typeface="+mj-lt"/>
            </a:endParaRPr>
          </a:p>
          <a:p>
            <a:pPr marL="285750" indent="-285750"/>
            <a:r>
              <a:rPr lang="nl-NL" dirty="0" smtClean="0">
                <a:latin typeface="+mj-lt"/>
              </a:rPr>
              <a:t>Uitkomsten van zorg : we hebben nog geen uitkomsten van hulpmiddelenzorg, zoals bijvoorbeeld de PREM gestandaardiseerde vragenlijsten ziekenhuizen;</a:t>
            </a:r>
          </a:p>
          <a:p>
            <a:pPr marL="285750" indent="-285750"/>
            <a:r>
              <a:rPr lang="nl-NL" dirty="0" smtClean="0">
                <a:latin typeface="+mj-lt"/>
              </a:rPr>
              <a:t>Inzicht in de gebruikerswensen. Er </a:t>
            </a:r>
            <a:r>
              <a:rPr lang="nl-NL" dirty="0">
                <a:latin typeface="+mj-lt"/>
              </a:rPr>
              <a:t>is inmiddels een centrale vragenlijst ontwikkeld die voor onze inkoop </a:t>
            </a:r>
            <a:r>
              <a:rPr lang="nl-NL" dirty="0" smtClean="0">
                <a:latin typeface="+mj-lt"/>
              </a:rPr>
              <a:t>gebruiken;</a:t>
            </a:r>
            <a:endParaRPr lang="nl-NL" dirty="0">
              <a:latin typeface="+mj-lt"/>
            </a:endParaRPr>
          </a:p>
          <a:p>
            <a:pPr marL="285750" indent="-285750"/>
            <a:r>
              <a:rPr lang="nl-NL" dirty="0" smtClean="0">
                <a:latin typeface="+mj-lt"/>
              </a:rPr>
              <a:t>Definitie van kwaliteit wat is kwaliteit bij hulpmiddelenzorg ? bijvoorbeeld orthopedische schoen;</a:t>
            </a:r>
          </a:p>
          <a:p>
            <a:pPr marL="285750" indent="-285750"/>
            <a:r>
              <a:rPr lang="nl-NL" dirty="0">
                <a:latin typeface="+mj-lt"/>
              </a:rPr>
              <a:t>Het zoeken van aansluiting bij </a:t>
            </a:r>
            <a:r>
              <a:rPr lang="nl-NL" dirty="0" smtClean="0">
                <a:latin typeface="+mj-lt"/>
              </a:rPr>
              <a:t>ketenzorg programma’s waarbij de totale zorg rondom de patiënt op elkaar is afgestemd. Er zijn programma’s waar hulpmiddelen deel van uitmaakt zoals de wondzorg, dit willen we uitbreiden.</a:t>
            </a: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76" y="233133"/>
            <a:ext cx="2190750" cy="20859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200" y="365126"/>
            <a:ext cx="8280000" cy="8794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Welke randvoorwaarden zijn nodig om in te kopen op waarde?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5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200" y="246490"/>
            <a:ext cx="8280000" cy="1360929"/>
          </a:xfrm>
        </p:spPr>
        <p:txBody>
          <a:bodyPr>
            <a:normAutofit/>
          </a:bodyPr>
          <a:lstStyle/>
          <a:p>
            <a:r>
              <a:rPr lang="nl-NL" dirty="0" smtClean="0"/>
              <a:t>Hoe gaan we inkopen op waarde bij de inkoop van prothesen?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586" y="1074490"/>
            <a:ext cx="3868340" cy="622228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Huidige situatie</a:t>
            </a:r>
            <a:endParaRPr lang="nl-NL" sz="1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586" y="1905592"/>
            <a:ext cx="3868340" cy="4612875"/>
          </a:xfrm>
        </p:spPr>
        <p:txBody>
          <a:bodyPr>
            <a:noAutofit/>
          </a:bodyPr>
          <a:lstStyle/>
          <a:p>
            <a:r>
              <a:rPr lang="nl-NL" sz="1300" dirty="0" smtClean="0"/>
              <a:t>Het contact </a:t>
            </a:r>
            <a:r>
              <a:rPr lang="nl-NL" sz="1300" dirty="0"/>
              <a:t>met </a:t>
            </a:r>
            <a:r>
              <a:rPr lang="nl-NL" sz="1300" dirty="0" smtClean="0"/>
              <a:t>de patiëntenorganisatie </a:t>
            </a:r>
            <a:r>
              <a:rPr lang="nl-NL" sz="1300" dirty="0"/>
              <a:t>is </a:t>
            </a:r>
            <a:r>
              <a:rPr lang="nl-NL" sz="1300" dirty="0" smtClean="0"/>
              <a:t>beperkt</a:t>
            </a:r>
            <a:endParaRPr lang="nl-NL" sz="1300" dirty="0"/>
          </a:p>
          <a:p>
            <a:endParaRPr lang="nl-NL" sz="1300" dirty="0"/>
          </a:p>
          <a:p>
            <a:r>
              <a:rPr lang="nl-NL" sz="1300" dirty="0"/>
              <a:t>Er zijn richtlijnen voor de </a:t>
            </a:r>
            <a:r>
              <a:rPr lang="nl-NL" sz="1300" dirty="0" smtClean="0"/>
              <a:t>inkoop van </a:t>
            </a:r>
            <a:r>
              <a:rPr lang="nl-NL" sz="1300" dirty="0"/>
              <a:t>arm- en been </a:t>
            </a:r>
            <a:r>
              <a:rPr lang="nl-NL" sz="1300" dirty="0" smtClean="0"/>
              <a:t>prothesen (PPP </a:t>
            </a:r>
            <a:r>
              <a:rPr lang="nl-NL" sz="1300" dirty="0"/>
              <a:t>arm  en PPP </a:t>
            </a:r>
            <a:r>
              <a:rPr lang="nl-NL" sz="1300" dirty="0" smtClean="0"/>
              <a:t>been)</a:t>
            </a:r>
            <a:endParaRPr lang="nl-NL" sz="1300" dirty="0"/>
          </a:p>
          <a:p>
            <a:pPr fontAlgn="base"/>
            <a:endParaRPr lang="nl-NL" sz="1300" dirty="0"/>
          </a:p>
          <a:p>
            <a:pPr fontAlgn="base"/>
            <a:r>
              <a:rPr lang="nl-NL" sz="1300" dirty="0" smtClean="0"/>
              <a:t>Iedereen die prothesen levert en aan de minimumeisen voldoet kan een overeenkomst krijgen voor prothesen</a:t>
            </a:r>
            <a:endParaRPr lang="nl-NL" sz="1300" dirty="0"/>
          </a:p>
          <a:p>
            <a:pPr fontAlgn="base"/>
            <a:endParaRPr lang="nl-NL" sz="1300" dirty="0"/>
          </a:p>
          <a:p>
            <a:pPr fontAlgn="base"/>
            <a:endParaRPr lang="nl-NL" sz="1300" dirty="0"/>
          </a:p>
          <a:p>
            <a:r>
              <a:rPr lang="nl-NL" sz="1300" dirty="0"/>
              <a:t>Zowel de orthopedisch instrumentmaker als CZ hebben een klachtenregeling. </a:t>
            </a:r>
            <a:r>
              <a:rPr lang="nl-NL" sz="1300" dirty="0" smtClean="0"/>
              <a:t>Er vindt een vergelijking </a:t>
            </a:r>
            <a:r>
              <a:rPr lang="nl-NL" sz="1300" dirty="0"/>
              <a:t>zorgaanbieders </a:t>
            </a:r>
            <a:r>
              <a:rPr lang="nl-NL" sz="1300" dirty="0" smtClean="0"/>
              <a:t>plaats op </a:t>
            </a:r>
            <a:r>
              <a:rPr lang="nl-NL" sz="1300" dirty="0"/>
              <a:t>basis van </a:t>
            </a:r>
            <a:r>
              <a:rPr lang="nl-NL" sz="1300" dirty="0" smtClean="0"/>
              <a:t>ontvangen klachten</a:t>
            </a:r>
            <a:endParaRPr lang="nl-NL" sz="1300" dirty="0"/>
          </a:p>
          <a:p>
            <a:pPr marL="0" indent="0">
              <a:spcBef>
                <a:spcPts val="600"/>
              </a:spcBef>
              <a:buNone/>
            </a:pPr>
            <a:endParaRPr lang="nl-NL" sz="1300" dirty="0">
              <a:latin typeface="+mj-lt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23193" y="1074489"/>
            <a:ext cx="3899426" cy="619125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Toekomst</a:t>
            </a:r>
            <a:endParaRPr lang="nl-NL" sz="1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7959" y="1905592"/>
            <a:ext cx="3887391" cy="4612875"/>
          </a:xfrm>
        </p:spPr>
        <p:txBody>
          <a:bodyPr>
            <a:noAutofit/>
          </a:bodyPr>
          <a:lstStyle/>
          <a:p>
            <a:r>
              <a:rPr lang="nl-NL" sz="1300" dirty="0" smtClean="0">
                <a:latin typeface="+mj-lt"/>
              </a:rPr>
              <a:t>We gaan de gebruiker actief bevragen naar wat hij belangrijk vindt.</a:t>
            </a:r>
          </a:p>
          <a:p>
            <a:endParaRPr lang="nl-NL" sz="1300" dirty="0" smtClean="0">
              <a:latin typeface="+mj-lt"/>
            </a:endParaRPr>
          </a:p>
          <a:p>
            <a:r>
              <a:rPr lang="nl-NL" sz="1300" dirty="0" smtClean="0">
                <a:latin typeface="+mj-lt"/>
              </a:rPr>
              <a:t>Het werken volgens de richtlijn wordt een verplichting in onze overeenkomst met zorgaanbieders. </a:t>
            </a:r>
          </a:p>
          <a:p>
            <a:r>
              <a:rPr lang="nl-NL" sz="1300" dirty="0" smtClean="0">
                <a:latin typeface="+mj-lt"/>
              </a:rPr>
              <a:t>Kijken naar expertisecentra op basis van uitkomsten van zorg en aanvullende kwaliteitseisen zoals minimum aantallen qua levering. De gebruiker willen we mee laten denken over de kwaliteitseisen. </a:t>
            </a:r>
            <a:endParaRPr lang="nl-NL" sz="1300" dirty="0">
              <a:latin typeface="+mj-lt"/>
            </a:endParaRPr>
          </a:p>
          <a:p>
            <a:endParaRPr lang="nl-NL" sz="1300" dirty="0" smtClean="0">
              <a:latin typeface="+mj-lt"/>
            </a:endParaRPr>
          </a:p>
          <a:p>
            <a:r>
              <a:rPr lang="nl-NL" sz="1300" dirty="0" smtClean="0">
                <a:latin typeface="+mj-lt"/>
              </a:rPr>
              <a:t>We willen de kwaliteit </a:t>
            </a:r>
            <a:r>
              <a:rPr lang="nl-NL" sz="1300" dirty="0">
                <a:latin typeface="+mj-lt"/>
              </a:rPr>
              <a:t>van zorgaanbieders </a:t>
            </a:r>
            <a:r>
              <a:rPr lang="nl-NL" sz="1300" dirty="0" smtClean="0">
                <a:latin typeface="+mj-lt"/>
              </a:rPr>
              <a:t>verder inzichtelijk maken op basis van patiënten enquêtes/ ervaringen van de gebruiker en het meten van toegevoegde waarde (PROMS).</a:t>
            </a:r>
            <a:endParaRPr lang="nl-NL" sz="1300" dirty="0">
              <a:latin typeface="+mj-lt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2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41" y="721962"/>
            <a:ext cx="3389859" cy="25449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200" y="365126"/>
            <a:ext cx="8280000" cy="9683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gaat CZ de prothesegebruiker bij de zorginkoop betrekken?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200" y="1676400"/>
            <a:ext cx="8280000" cy="374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Stappen: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 smtClean="0"/>
              <a:t>Het contact </a:t>
            </a:r>
            <a:r>
              <a:rPr lang="nl-NL" dirty="0"/>
              <a:t>leggen met de patiëntenorganisatie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 smtClean="0"/>
              <a:t>De gebruikers </a:t>
            </a:r>
            <a:r>
              <a:rPr lang="nl-NL" dirty="0"/>
              <a:t>te bevragen naar de verbeterpunten voor onze inkoop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Het samen met zorgaanbieders en gebruikers ontwikkelen </a:t>
            </a:r>
            <a:r>
              <a:rPr lang="nl-NL" dirty="0" smtClean="0"/>
              <a:t>en </a:t>
            </a:r>
            <a:r>
              <a:rPr lang="nl-NL" dirty="0"/>
              <a:t>uitzetten van </a:t>
            </a:r>
          </a:p>
          <a:p>
            <a:pPr marL="0" lvl="1" indent="0">
              <a:buNone/>
            </a:pPr>
            <a:r>
              <a:rPr lang="nl-NL" dirty="0"/>
              <a:t>       </a:t>
            </a:r>
            <a:r>
              <a:rPr lang="nl-NL" dirty="0" smtClean="0"/>
              <a:t>enquêtes 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</a:t>
            </a:r>
            <a:r>
              <a:rPr lang="nl-NL" dirty="0" smtClean="0"/>
              <a:t>resultaten van enquêtes </a:t>
            </a:r>
            <a:r>
              <a:rPr lang="nl-NL" dirty="0"/>
              <a:t>transparant en zichtbaar maken-&gt; als een zorgaanbieder het beter doet mag dit bekend worden!!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0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Resumé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nl-NL" dirty="0" smtClean="0">
                <a:latin typeface="+mj-lt"/>
              </a:rPr>
              <a:t>Er komt steeds meer aandacht voor verzekerdenbelangen</a:t>
            </a:r>
          </a:p>
          <a:p>
            <a:pPr marL="285750" indent="-285750"/>
            <a:r>
              <a:rPr lang="nl-NL" dirty="0" smtClean="0">
                <a:latin typeface="+mj-lt"/>
              </a:rPr>
              <a:t>Door de grote diversiteit hulpmiddelenzorg is lastiger om de mening van de patiënt/ gebruiker te verzamelen dan bijvoorbeeld bij ziekenhuizen</a:t>
            </a:r>
          </a:p>
          <a:p>
            <a:pPr marL="285750" lvl="4" indent="-285750">
              <a:spcBef>
                <a:spcPts val="750"/>
              </a:spcBef>
            </a:pPr>
            <a:r>
              <a:rPr lang="nl-NL" dirty="0" smtClean="0">
                <a:latin typeface="+mj-lt"/>
              </a:rPr>
              <a:t>De </a:t>
            </a:r>
            <a:r>
              <a:rPr lang="nl-NL" dirty="0">
                <a:latin typeface="+mj-lt"/>
              </a:rPr>
              <a:t>inkoop was voorheen voornamelijk gericht op kosten, nu inkoop op toegevoegde waarde voor de patiënt (kosten blijven daarnaast ook belangrijk)</a:t>
            </a:r>
          </a:p>
          <a:p>
            <a:pPr marL="285750" lvl="1" indent="-285750">
              <a:spcBef>
                <a:spcPts val="750"/>
              </a:spcBef>
            </a:pPr>
            <a:r>
              <a:rPr lang="nl-NL" dirty="0" smtClean="0">
                <a:latin typeface="+mj-lt"/>
              </a:rPr>
              <a:t>Wat </a:t>
            </a:r>
            <a:r>
              <a:rPr lang="nl-NL" dirty="0">
                <a:latin typeface="+mj-lt"/>
              </a:rPr>
              <a:t>is kwaliteit,  en hoe maken we dit transparant zichtbaar ?</a:t>
            </a:r>
          </a:p>
          <a:p>
            <a:pPr marL="0" lvl="1" indent="0">
              <a:buNone/>
            </a:pPr>
            <a:endParaRPr lang="nl-NL" dirty="0">
              <a:latin typeface="+mj-lt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nl-NL" sz="25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Maar een ding is </a:t>
            </a:r>
            <a:r>
              <a:rPr lang="nl-NL" sz="25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zeker : </a:t>
            </a:r>
            <a:endParaRPr lang="nl-NL" sz="25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nl-NL" sz="25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Door te luisteren naar </a:t>
            </a:r>
            <a:r>
              <a:rPr lang="nl-NL" sz="25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patiënten/ gebruikers </a:t>
            </a:r>
            <a:r>
              <a:rPr lang="nl-NL" sz="25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maken we de zorginkoop beter</a:t>
            </a:r>
          </a:p>
          <a:p>
            <a:pPr marL="0" lvl="1" indent="0">
              <a:buNone/>
            </a:pPr>
            <a:endParaRPr lang="nl-NL" sz="25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285750" indent="-285750"/>
            <a:endParaRPr lang="nl-NL" sz="25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75" y="134065"/>
            <a:ext cx="22383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9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40" y="2539396"/>
            <a:ext cx="3877936" cy="2720343"/>
          </a:xfrm>
        </p:spPr>
      </p:pic>
    </p:spTree>
    <p:extLst>
      <p:ext uri="{BB962C8B-B14F-4D97-AF65-F5344CB8AC3E}">
        <p14:creationId xmlns:p14="http://schemas.microsoft.com/office/powerpoint/2010/main" val="20041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CZ_Palet_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9E00"/>
      </a:accent1>
      <a:accent2>
        <a:srgbClr val="E2002C"/>
      </a:accent2>
      <a:accent3>
        <a:srgbClr val="EB690B"/>
      </a:accent3>
      <a:accent4>
        <a:srgbClr val="95062B"/>
      </a:accent4>
      <a:accent5>
        <a:srgbClr val="3997CE"/>
      </a:accent5>
      <a:accent6>
        <a:srgbClr val="77736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-2015_nieuw_15.potx" id="{D319980E-63E8-4726-8F4F-F8703AA62233}" vid="{991BEB96-D9E6-4769-A685-A7386A4E6DA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Z Document" ma:contentTypeID="0x01010095A8B643724A418B9D94F23A05411F5500F3F69422E51942418D593918C79765CB" ma:contentTypeVersion="1" ma:contentTypeDescription="Dit is een cz document " ma:contentTypeScope="" ma:versionID="f9d25e4fa3607ba3f36cd5c685a623af">
  <xsd:schema xmlns:xsd="http://www.w3.org/2001/XMLSchema" xmlns:xs="http://www.w3.org/2001/XMLSchema" xmlns:p="http://schemas.microsoft.com/office/2006/metadata/properties" xmlns:ns2="c5af4acb-fb5f-4b34-8fbd-c777de03b7af" xmlns:ns3="6e8c0fe3-0ccb-48d5-8688-73a741eba986" xmlns:ns4="88a30fd7-49db-4e9d-ae61-af232caa2bef" targetNamespace="http://schemas.microsoft.com/office/2006/metadata/properties" ma:root="true" ma:fieldsID="5a79c72c899bc2323a9bd852b831b7c5" ns2:_="" ns3:_="" ns4:_="">
    <xsd:import namespace="c5af4acb-fb5f-4b34-8fbd-c777de03b7af"/>
    <xsd:import namespace="6e8c0fe3-0ccb-48d5-8688-73a741eba986"/>
    <xsd:import namespace="88a30fd7-49db-4e9d-ae61-af232caa2be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TaxCatchAll" minOccurs="0"/>
                <xsd:element ref="ns4:Onderwerp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f4acb-fb5f-4b34-8fbd-c777de03b7a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Ondernemingstrefwoorden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c0fe3-0ccb-48d5-8688-73a741eba986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description="" ma:hidden="true" ma:list="{7932f78a-c752-4c22-bfee-5bdd6f1f4b19}" ma:internalName="TaxCatchAll" ma:showField="CatchAllData" ma:web="6e8c0fe3-0ccb-48d5-8688-73a741eba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30fd7-49db-4e9d-ae61-af232caa2bef" elementFormDefault="qualified">
    <xsd:import namespace="http://schemas.microsoft.com/office/2006/documentManagement/types"/>
    <xsd:import namespace="http://schemas.microsoft.com/office/infopath/2007/PartnerControls"/>
    <xsd:element name="Onderwerp" ma:index="12" ma:displayName="Onderwerp" ma:format="Dropdown" ma:internalName="Onderwerp">
      <xsd:simpleType>
        <xsd:union memberTypes="dms:Text">
          <xsd:simpleType>
            <xsd:restriction base="dms:Choice">
              <xsd:enumeration value="Beleid"/>
              <xsd:enumeration value="Checklist"/>
              <xsd:enumeration value="CMT"/>
              <xsd:enumeration value="Communicatie"/>
              <xsd:enumeration value="Concurrenten"/>
              <xsd:enumeration value="Jaarverslagen"/>
              <xsd:enumeration value="MTZ"/>
              <xsd:enumeration value="Netwerk"/>
              <xsd:enumeration value="Onderzoek"/>
              <xsd:enumeration value="Overleg"/>
              <xsd:enumeration value="Patiëntervaringsgegevens"/>
              <xsd:enumeration value="Sectoren"/>
              <xsd:enumeration value="Themabijeenkomst"/>
              <xsd:enumeration value="Zorgbela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10" ma:displayName="Opmerkinge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b0952f2-99a7-42ac-bb08-bf953ccfcde6" ContentTypeId="0x01010095A8B643724A418B9D94F23A05411F5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8c0fe3-0ccb-48d5-8688-73a741eba986"/>
    <TaxKeywordTaxHTField xmlns="c5af4acb-fb5f-4b34-8fbd-c777de03b7af">
      <Terms xmlns="http://schemas.microsoft.com/office/infopath/2007/PartnerControls"/>
    </TaxKeywordTaxHTField>
    <Onderwerp xmlns="88a30fd7-49db-4e9d-ae61-af232caa2bef">Themabijeenkomst</Onderwerp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A968B-9796-4148-9C28-47744653B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f4acb-fb5f-4b34-8fbd-c777de03b7af"/>
    <ds:schemaRef ds:uri="6e8c0fe3-0ccb-48d5-8688-73a741eba986"/>
    <ds:schemaRef ds:uri="88a30fd7-49db-4e9d-ae61-af232caa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3E10C5-ED7A-42B6-8566-3724794C03F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63C3E16-4D42-4FA3-A5F9-0D8FC1E738F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88a30fd7-49db-4e9d-ae61-af232caa2bef"/>
    <ds:schemaRef ds:uri="6e8c0fe3-0ccb-48d5-8688-73a741eba986"/>
    <ds:schemaRef ds:uri="c5af4acb-fb5f-4b34-8fbd-c777de03b7af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343D632C-F306-4E75-A9F1-9E9CFBCC2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CZ-Presentatie</Template>
  <TotalTime>1945</TotalTime>
  <Words>679</Words>
  <Application>Microsoft Office PowerPoint</Application>
  <PresentationFormat>Diavoorstelling (4:3)</PresentationFormat>
  <Paragraphs>108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Kantoorthema</vt:lpstr>
      <vt:lpstr>CZ Prothesen</vt:lpstr>
      <vt:lpstr>CZ streeft ernaar om binnen haar zorginkoop zorg in te kopen op basis van verzekerden belangen </vt:lpstr>
      <vt:lpstr>Hulpmiddelen is een breed en divers terrein</vt:lpstr>
      <vt:lpstr>Hoe is de ontwikkeling in de inkoop van hulpmiddelen </vt:lpstr>
      <vt:lpstr>Welke randvoorwaarden zijn nodig om in te kopen op waarde?</vt:lpstr>
      <vt:lpstr>Hoe gaan we inkopen op waarde bij de inkoop van prothesen?</vt:lpstr>
      <vt:lpstr>Hoe gaat CZ de prothesegebruiker bij de zorginkoop betrekken?</vt:lpstr>
      <vt:lpstr>Resumé </vt:lpstr>
      <vt:lpstr>PowerPoint-presentatie</vt:lpstr>
      <vt:lpstr>Heeft u patiëntgerichte vragen voor CZ?</vt:lpstr>
    </vt:vector>
  </TitlesOfParts>
  <Company>CZ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Inkopen op waarde</dc:title>
  <dc:creator>Boonen, Lieke</dc:creator>
  <cp:keywords/>
  <dc:description/>
  <cp:lastModifiedBy>CZ</cp:lastModifiedBy>
  <cp:revision>134</cp:revision>
  <cp:lastPrinted>2017-03-14T07:56:51Z</cp:lastPrinted>
  <dcterms:created xsi:type="dcterms:W3CDTF">2016-10-31T12:39:19Z</dcterms:created>
  <dcterms:modified xsi:type="dcterms:W3CDTF">2017-03-24T11:27:16Z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0x01010095A8B643724A418B9D94F23A05411F5500F3F69422E51942418D593918C79765CB</vt:lpwstr>
  </property>
  <property fmtid="{D5CDD505-2E9C-101B-9397-08002B2CF9AE}" pid="3" name="TaxKeyword">
    <vt:lpwstr/>
  </property>
</Properties>
</file>